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Barlow Bold" panose="020B0604020202020204" charset="0"/>
      <p:regular r:id="rId22"/>
    </p:embeddedFont>
    <p:embeddedFont>
      <p:font typeface="Barlow" panose="020B0604020202020204" charset="0"/>
      <p:regular r:id="rId23"/>
    </p:embeddedFont>
    <p:embeddedFont>
      <p:font typeface="Open Sans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29.svg>
</file>

<file path=ppt/media/image3.png>
</file>

<file path=ppt/media/image30.png>
</file>

<file path=ppt/media/image31.png>
</file>

<file path=ppt/media/image31.svg>
</file>

<file path=ppt/media/image32.png>
</file>

<file path=ppt/media/image33.png>
</file>

<file path=ppt/media/image34.png>
</file>

<file path=ppt/media/image35.png>
</file>

<file path=ppt/media/image35.svg>
</file>

<file path=ppt/media/image36.png>
</file>

<file path=ppt/media/image37.png>
</file>

<file path=ppt/media/image37.svg>
</file>

<file path=ppt/media/image38.png>
</file>

<file path=ppt/media/image39.png>
</file>

<file path=ppt/media/image39.svg>
</file>

<file path=ppt/media/image4.png>
</file>

<file path=ppt/media/image40.png>
</file>

<file path=ppt/media/image41.png>
</file>

<file path=ppt/media/image41.svg>
</file>

<file path=ppt/media/image42.png>
</file>

<file path=ppt/media/image43.png>
</file>

<file path=ppt/media/image43.svg>
</file>

<file path=ppt/media/image44.png>
</file>

<file path=ppt/media/image45.png>
</file>

<file path=ppt/media/image45.svg>
</file>

<file path=ppt/media/image46.png>
</file>

<file path=ppt/media/image47.png>
</file>

<file path=ppt/media/image47.svg>
</file>

<file path=ppt/media/image48.png>
</file>

<file path=ppt/media/image49.png>
</file>

<file path=ppt/media/image49.svg>
</file>

<file path=ppt/media/image5.png>
</file>

<file path=ppt/media/image5.svg>
</file>

<file path=ppt/media/image50.png>
</file>

<file path=ppt/media/image51.png>
</file>

<file path=ppt/media/image51.svg>
</file>

<file path=ppt/media/image56.svg>
</file>

<file path=ppt/media/image58.svg>
</file>

<file path=ppt/media/image6.png>
</file>

<file path=ppt/media/image60.svg>
</file>

<file path=ppt/media/image62.svg>
</file>

<file path=ppt/media/image64.svg>
</file>

<file path=ppt/media/image66.svg>
</file>

<file path=ppt/media/image68.svg>
</file>

<file path=ppt/media/image7.png>
</file>

<file path=ppt/media/image7.svg>
</file>

<file path=ppt/media/image70.svg>
</file>

<file path=ppt/media/image72.svg>
</file>

<file path=ppt/media/image78.svg>
</file>

<file path=ppt/media/image8.png>
</file>

<file path=ppt/media/image82.svg>
</file>

<file path=ppt/media/image84.sv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21.png"/><Relationship Id="rId7" Type="http://schemas.openxmlformats.org/officeDocument/2006/relationships/image" Target="../media/image3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12.png"/><Relationship Id="rId10" Type="http://schemas.openxmlformats.org/officeDocument/2006/relationships/image" Target="../media/image58.svg"/><Relationship Id="rId4" Type="http://schemas.openxmlformats.org/officeDocument/2006/relationships/image" Target="../media/image37.svg"/><Relationship Id="rId9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66.svg"/><Relationship Id="rId3" Type="http://schemas.openxmlformats.org/officeDocument/2006/relationships/image" Target="../media/image60.svg"/><Relationship Id="rId7" Type="http://schemas.openxmlformats.org/officeDocument/2006/relationships/image" Target="../media/image21.svg"/><Relationship Id="rId12" Type="http://schemas.openxmlformats.org/officeDocument/2006/relationships/image" Target="../media/image37.png"/><Relationship Id="rId17" Type="http://schemas.openxmlformats.org/officeDocument/2006/relationships/image" Target="../media/image70.svg"/><Relationship Id="rId2" Type="http://schemas.openxmlformats.org/officeDocument/2006/relationships/image" Target="../media/image34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64.svg"/><Relationship Id="rId5" Type="http://schemas.openxmlformats.org/officeDocument/2006/relationships/image" Target="../media/image41.svg"/><Relationship Id="rId15" Type="http://schemas.openxmlformats.org/officeDocument/2006/relationships/image" Target="../media/image68.svg"/><Relationship Id="rId10" Type="http://schemas.openxmlformats.org/officeDocument/2006/relationships/image" Target="../media/image36.png"/><Relationship Id="rId4" Type="http://schemas.openxmlformats.org/officeDocument/2006/relationships/image" Target="../media/image23.png"/><Relationship Id="rId9" Type="http://schemas.openxmlformats.org/officeDocument/2006/relationships/image" Target="../media/image62.svg"/><Relationship Id="rId1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78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sv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5.svg"/><Relationship Id="rId18" Type="http://schemas.openxmlformats.org/officeDocument/2006/relationships/image" Target="../media/image12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9.png"/><Relationship Id="rId17" Type="http://schemas.openxmlformats.org/officeDocument/2006/relationships/image" Target="../media/image19.svg"/><Relationship Id="rId2" Type="http://schemas.openxmlformats.org/officeDocument/2006/relationships/image" Target="../media/image4.pn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5" Type="http://schemas.openxmlformats.org/officeDocument/2006/relationships/image" Target="../media/image17.svg"/><Relationship Id="rId10" Type="http://schemas.openxmlformats.org/officeDocument/2006/relationships/image" Target="../media/image8.png"/><Relationship Id="rId19" Type="http://schemas.openxmlformats.org/officeDocument/2006/relationships/image" Target="../media/image21.sv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9.svg"/><Relationship Id="rId5" Type="http://schemas.openxmlformats.org/officeDocument/2006/relationships/image" Target="../media/image25.svg"/><Relationship Id="rId10" Type="http://schemas.openxmlformats.org/officeDocument/2006/relationships/image" Target="../media/image16.png"/><Relationship Id="rId4" Type="http://schemas.openxmlformats.org/officeDocument/2006/relationships/image" Target="../media/image14.pn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21.png"/><Relationship Id="rId10" Type="http://schemas.openxmlformats.org/officeDocument/2006/relationships/image" Target="../media/image21.svg"/><Relationship Id="rId4" Type="http://schemas.openxmlformats.org/officeDocument/2006/relationships/image" Target="../media/image35.sv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41.svg"/><Relationship Id="rId7" Type="http://schemas.openxmlformats.org/officeDocument/2006/relationships/image" Target="../media/image45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21.svg"/><Relationship Id="rId5" Type="http://schemas.openxmlformats.org/officeDocument/2006/relationships/image" Target="../media/image43.svg"/><Relationship Id="rId10" Type="http://schemas.openxmlformats.org/officeDocument/2006/relationships/image" Target="../media/image12.png"/><Relationship Id="rId4" Type="http://schemas.openxmlformats.org/officeDocument/2006/relationships/image" Target="../media/image24.png"/><Relationship Id="rId9" Type="http://schemas.openxmlformats.org/officeDocument/2006/relationships/image" Target="../media/image4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41.svg"/><Relationship Id="rId7" Type="http://schemas.openxmlformats.org/officeDocument/2006/relationships/image" Target="../media/image49.svg"/><Relationship Id="rId12" Type="http://schemas.openxmlformats.org/officeDocument/2006/relationships/image" Target="../media/image21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12.png"/><Relationship Id="rId5" Type="http://schemas.openxmlformats.org/officeDocument/2006/relationships/image" Target="../media/image43.svg"/><Relationship Id="rId10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5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3" r="-196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27659" y="8290928"/>
            <a:ext cx="3685070" cy="1849139"/>
          </a:xfrm>
          <a:custGeom>
            <a:avLst/>
            <a:gdLst/>
            <a:ahLst/>
            <a:cxnLst/>
            <a:rect l="l" t="t" r="r" b="b"/>
            <a:pathLst>
              <a:path w="3685070" h="1849139">
                <a:moveTo>
                  <a:pt x="0" y="0"/>
                </a:moveTo>
                <a:lnTo>
                  <a:pt x="3685070" y="0"/>
                </a:lnTo>
                <a:lnTo>
                  <a:pt x="3685070" y="1849139"/>
                </a:lnTo>
                <a:lnTo>
                  <a:pt x="0" y="1849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890793" y="8116995"/>
            <a:ext cx="293803" cy="347866"/>
            <a:chOff x="0" y="0"/>
            <a:chExt cx="77380" cy="916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7380" cy="91619"/>
            </a:xfrm>
            <a:custGeom>
              <a:avLst/>
              <a:gdLst/>
              <a:ahLst/>
              <a:cxnLst/>
              <a:rect l="l" t="t" r="r" b="b"/>
              <a:pathLst>
                <a:path w="77380" h="91619">
                  <a:moveTo>
                    <a:pt x="0" y="0"/>
                  </a:moveTo>
                  <a:lnTo>
                    <a:pt x="77380" y="0"/>
                  </a:lnTo>
                  <a:lnTo>
                    <a:pt x="77380" y="91619"/>
                  </a:lnTo>
                  <a:lnTo>
                    <a:pt x="0" y="91619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77380" cy="1392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12683" y="8116995"/>
            <a:ext cx="293803" cy="347866"/>
            <a:chOff x="0" y="0"/>
            <a:chExt cx="77380" cy="9161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7380" cy="91619"/>
            </a:xfrm>
            <a:custGeom>
              <a:avLst/>
              <a:gdLst/>
              <a:ahLst/>
              <a:cxnLst/>
              <a:rect l="l" t="t" r="r" b="b"/>
              <a:pathLst>
                <a:path w="77380" h="91619">
                  <a:moveTo>
                    <a:pt x="0" y="0"/>
                  </a:moveTo>
                  <a:lnTo>
                    <a:pt x="77380" y="0"/>
                  </a:lnTo>
                  <a:lnTo>
                    <a:pt x="77380" y="91619"/>
                  </a:lnTo>
                  <a:lnTo>
                    <a:pt x="0" y="91619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7380" cy="1392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935086" y="8116995"/>
            <a:ext cx="293803" cy="347866"/>
            <a:chOff x="0" y="0"/>
            <a:chExt cx="77380" cy="9161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7380" cy="91619"/>
            </a:xfrm>
            <a:custGeom>
              <a:avLst/>
              <a:gdLst/>
              <a:ahLst/>
              <a:cxnLst/>
              <a:rect l="l" t="t" r="r" b="b"/>
              <a:pathLst>
                <a:path w="77380" h="91619">
                  <a:moveTo>
                    <a:pt x="0" y="0"/>
                  </a:moveTo>
                  <a:lnTo>
                    <a:pt x="77380" y="0"/>
                  </a:lnTo>
                  <a:lnTo>
                    <a:pt x="77380" y="91619"/>
                  </a:lnTo>
                  <a:lnTo>
                    <a:pt x="0" y="91619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77380" cy="1392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 flipV="1">
            <a:off x="0" y="3027855"/>
            <a:ext cx="7032807" cy="38100"/>
          </a:xfrm>
          <a:prstGeom prst="line">
            <a:avLst/>
          </a:prstGeom>
          <a:ln w="38100" cap="flat">
            <a:solidFill>
              <a:srgbClr val="FDE60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flipV="1">
            <a:off x="13561777" y="3008805"/>
            <a:ext cx="4726223" cy="0"/>
          </a:xfrm>
          <a:prstGeom prst="line">
            <a:avLst/>
          </a:prstGeom>
          <a:ln w="38100" cap="flat">
            <a:solidFill>
              <a:srgbClr val="FDE60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Page 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-226970" y="1645039"/>
            <a:ext cx="7563440" cy="223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27"/>
              </a:lnSpc>
            </a:pPr>
            <a:r>
              <a:rPr lang="en-US" sz="637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Smart </a:t>
            </a:r>
            <a:r>
              <a:rPr lang="en-US" sz="637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Automation </a:t>
            </a:r>
          </a:p>
          <a:p>
            <a:pPr algn="ctr">
              <a:lnSpc>
                <a:spcPts val="8927"/>
              </a:lnSpc>
            </a:pPr>
            <a:endParaRPr lang="en-US" sz="6376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559841" y="9108075"/>
            <a:ext cx="6147218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 Automated Financial Insights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31141" y="8599427"/>
            <a:ext cx="5002283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From Manual Processing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49777" y="3176678"/>
            <a:ext cx="6009945" cy="771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85"/>
              </a:lnSpc>
            </a:pPr>
            <a:r>
              <a:rPr lang="en-US" sz="448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for </a:t>
            </a:r>
            <a:r>
              <a:rPr lang="en-US" sz="4489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Smarter</a:t>
            </a:r>
            <a:r>
              <a:rPr lang="en-US" sz="4489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 </a:t>
            </a:r>
            <a:r>
              <a:rPr lang="en-US" sz="448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Insurance</a:t>
            </a:r>
            <a:r>
              <a:rPr lang="en-US" sz="4489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63494" y="3691908"/>
            <a:ext cx="2782511" cy="771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85"/>
              </a:lnSpc>
            </a:pPr>
            <a:r>
              <a:rPr lang="en-US" sz="4489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 </a:t>
            </a:r>
            <a:r>
              <a:rPr lang="en-US" sz="448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Decisions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385863" y="2903253"/>
            <a:ext cx="7553941" cy="3360683"/>
          </a:xfrm>
          <a:custGeom>
            <a:avLst/>
            <a:gdLst/>
            <a:ahLst/>
            <a:cxnLst/>
            <a:rect l="l" t="t" r="r" b="b"/>
            <a:pathLst>
              <a:path w="7553941" h="3360683">
                <a:moveTo>
                  <a:pt x="0" y="0"/>
                </a:moveTo>
                <a:lnTo>
                  <a:pt x="7553941" y="0"/>
                </a:lnTo>
                <a:lnTo>
                  <a:pt x="7553941" y="3360684"/>
                </a:lnTo>
                <a:lnTo>
                  <a:pt x="0" y="3360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13948" b="-107387"/>
            </a:stretch>
          </a:blipFill>
          <a:ln w="47625" cap="sq">
            <a:solidFill>
              <a:srgbClr val="FDE603"/>
            </a:solidFill>
            <a:prstDash val="solid"/>
            <a:miter/>
          </a:ln>
        </p:spPr>
      </p:sp>
      <p:sp>
        <p:nvSpPr>
          <p:cNvPr id="19" name="Freeform 19"/>
          <p:cNvSpPr/>
          <p:nvPr/>
        </p:nvSpPr>
        <p:spPr>
          <a:xfrm>
            <a:off x="9450946" y="2539356"/>
            <a:ext cx="8440336" cy="4088478"/>
          </a:xfrm>
          <a:custGeom>
            <a:avLst/>
            <a:gdLst/>
            <a:ahLst/>
            <a:cxnLst/>
            <a:rect l="l" t="t" r="r" b="b"/>
            <a:pathLst>
              <a:path w="8440336" h="4088478">
                <a:moveTo>
                  <a:pt x="0" y="0"/>
                </a:moveTo>
                <a:lnTo>
                  <a:pt x="8440336" y="0"/>
                </a:lnTo>
                <a:lnTo>
                  <a:pt x="8440336" y="4088478"/>
                </a:lnTo>
                <a:lnTo>
                  <a:pt x="0" y="40884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2705" b="-52390"/>
            </a:stretch>
          </a:blipFill>
          <a:ln w="47625" cap="sq">
            <a:solidFill>
              <a:srgbClr val="FDE603"/>
            </a:solidFill>
            <a:prstDash val="solid"/>
            <a:miter/>
          </a:ln>
        </p:spPr>
      </p:sp>
      <p:sp>
        <p:nvSpPr>
          <p:cNvPr id="20" name="TextBox 20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10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64228" y="1030134"/>
            <a:ext cx="93859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23" name="Freeform 23"/>
          <p:cNvSpPr/>
          <p:nvPr/>
        </p:nvSpPr>
        <p:spPr>
          <a:xfrm>
            <a:off x="225394" y="8048725"/>
            <a:ext cx="17837212" cy="778351"/>
          </a:xfrm>
          <a:custGeom>
            <a:avLst/>
            <a:gdLst/>
            <a:ahLst/>
            <a:cxnLst/>
            <a:rect l="l" t="t" r="r" b="b"/>
            <a:pathLst>
              <a:path w="17837212" h="778351">
                <a:moveTo>
                  <a:pt x="0" y="0"/>
                </a:moveTo>
                <a:lnTo>
                  <a:pt x="17837212" y="0"/>
                </a:lnTo>
                <a:lnTo>
                  <a:pt x="17837212" y="778351"/>
                </a:lnTo>
                <a:lnTo>
                  <a:pt x="0" y="7783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24" name="TextBox 24"/>
          <p:cNvSpPr txBox="1"/>
          <p:nvPr/>
        </p:nvSpPr>
        <p:spPr>
          <a:xfrm>
            <a:off x="279101" y="8138168"/>
            <a:ext cx="17729797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 Case Study: STAR Insurance (Annex 13 Extraction)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A visual before-and-after of automated data extraction-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84010" y="6302122"/>
            <a:ext cx="6957647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Input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Annex 13 table in the original PDF-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66272" y="6661955"/>
            <a:ext cx="8209683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 dirty="0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Output :</a:t>
            </a:r>
            <a:r>
              <a:rPr lang="en-US" sz="287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Extracted Excel version of the same table-</a:t>
            </a:r>
          </a:p>
        </p:txBody>
      </p:sp>
      <p:sp>
        <p:nvSpPr>
          <p:cNvPr id="27" name="AutoShape 27"/>
          <p:cNvSpPr/>
          <p:nvPr/>
        </p:nvSpPr>
        <p:spPr>
          <a:xfrm flipV="1">
            <a:off x="7939804" y="2612372"/>
            <a:ext cx="1511142" cy="337484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8" name="AutoShape 28"/>
          <p:cNvSpPr/>
          <p:nvPr/>
        </p:nvSpPr>
        <p:spPr>
          <a:xfrm>
            <a:off x="7939804" y="6221239"/>
            <a:ext cx="1511142" cy="337484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817743" y="2848657"/>
            <a:ext cx="7884250" cy="1425875"/>
          </a:xfrm>
          <a:custGeom>
            <a:avLst/>
            <a:gdLst/>
            <a:ahLst/>
            <a:cxnLst/>
            <a:rect l="l" t="t" r="r" b="b"/>
            <a:pathLst>
              <a:path w="7884250" h="1425875">
                <a:moveTo>
                  <a:pt x="0" y="0"/>
                </a:moveTo>
                <a:lnTo>
                  <a:pt x="7884250" y="0"/>
                </a:lnTo>
                <a:lnTo>
                  <a:pt x="7884250" y="1425875"/>
                </a:lnTo>
                <a:lnTo>
                  <a:pt x="0" y="1425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AutoShape 19"/>
          <p:cNvSpPr/>
          <p:nvPr/>
        </p:nvSpPr>
        <p:spPr>
          <a:xfrm flipH="1">
            <a:off x="4007847" y="4490308"/>
            <a:ext cx="955866" cy="60803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AutoShape 20"/>
          <p:cNvSpPr/>
          <p:nvPr/>
        </p:nvSpPr>
        <p:spPr>
          <a:xfrm flipH="1">
            <a:off x="6491909" y="4422742"/>
            <a:ext cx="511131" cy="109481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>
            <a:off x="9094715" y="4490308"/>
            <a:ext cx="950243" cy="131632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TextBox 22"/>
          <p:cNvSpPr txBox="1"/>
          <p:nvPr/>
        </p:nvSpPr>
        <p:spPr>
          <a:xfrm>
            <a:off x="12824452" y="5041193"/>
            <a:ext cx="4673801" cy="167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Deliver </a:t>
            </a:r>
            <a:r>
              <a:rPr lang="en-US" sz="2366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structured and validated financial tables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that are ready for storage, analysis, and reporting.</a:t>
            </a:r>
          </a:p>
          <a:p>
            <a:pPr algn="ctr">
              <a:lnSpc>
                <a:spcPts val="3312"/>
              </a:lnSpc>
            </a:pPr>
            <a:endParaRPr lang="en-US" sz="2366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" name="AutoShape 23"/>
          <p:cNvSpPr/>
          <p:nvPr/>
        </p:nvSpPr>
        <p:spPr>
          <a:xfrm>
            <a:off x="11328352" y="4490308"/>
            <a:ext cx="1496100" cy="60803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4" name="TextBox 24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36430" y="5041193"/>
            <a:ext cx="3852860" cy="2930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237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Bring harmony</a:t>
            </a:r>
            <a:r>
              <a:rPr lang="en-US" sz="23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across datasets to enable seamless comparisons between years and companies.</a:t>
            </a:r>
          </a:p>
          <a:p>
            <a:pPr algn="ctr">
              <a:lnSpc>
                <a:spcPts val="3318"/>
              </a:lnSpc>
            </a:pPr>
            <a:endParaRPr lang="en-US" sz="237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3318"/>
              </a:lnSpc>
            </a:pPr>
            <a:endParaRPr lang="en-US" sz="237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3318"/>
              </a:lnSpc>
            </a:pPr>
            <a:endParaRPr lang="en-US" sz="237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4877700" y="5749487"/>
            <a:ext cx="3228417" cy="2511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Ensure that </a:t>
            </a:r>
            <a:r>
              <a:rPr lang="en-US" sz="2366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only clean, corrected, and rule-compliant data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feeds the decision-making chain.</a:t>
            </a:r>
          </a:p>
          <a:p>
            <a:pPr algn="ctr">
              <a:lnSpc>
                <a:spcPts val="3312"/>
              </a:lnSpc>
            </a:pPr>
            <a:endParaRPr lang="en-US" sz="2366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481430" y="5965573"/>
            <a:ext cx="4220563" cy="167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Minimize manual intervention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by automating detection  of common data issues.</a:t>
            </a:r>
          </a:p>
          <a:p>
            <a:pPr algn="ctr">
              <a:lnSpc>
                <a:spcPts val="3312"/>
              </a:lnSpc>
            </a:pPr>
            <a:endParaRPr lang="en-US" sz="2366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" name="Freeform 30"/>
          <p:cNvSpPr/>
          <p:nvPr/>
        </p:nvSpPr>
        <p:spPr>
          <a:xfrm>
            <a:off x="2053861" y="8756028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4" y="0"/>
                </a:lnTo>
                <a:lnTo>
                  <a:pt x="13563444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31" name="TextBox 31"/>
          <p:cNvSpPr txBox="1"/>
          <p:nvPr/>
        </p:nvSpPr>
        <p:spPr>
          <a:xfrm>
            <a:off x="2670695" y="8769319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From Raw to Reliable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Automated Data Cleansing-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474298" y="2765129"/>
            <a:ext cx="2310278" cy="2235477"/>
          </a:xfrm>
          <a:custGeom>
            <a:avLst/>
            <a:gdLst/>
            <a:ahLst/>
            <a:cxnLst/>
            <a:rect l="l" t="t" r="r" b="b"/>
            <a:pathLst>
              <a:path w="2310278" h="2235477">
                <a:moveTo>
                  <a:pt x="0" y="0"/>
                </a:moveTo>
                <a:lnTo>
                  <a:pt x="2310277" y="0"/>
                </a:lnTo>
                <a:lnTo>
                  <a:pt x="2310277" y="2235477"/>
                </a:lnTo>
                <a:lnTo>
                  <a:pt x="0" y="22354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rnd">
            <a:noFill/>
            <a:prstDash val="solid"/>
            <a:round/>
          </a:ln>
        </p:spPr>
      </p:sp>
      <p:sp>
        <p:nvSpPr>
          <p:cNvPr id="19" name="AutoShape 19"/>
          <p:cNvSpPr/>
          <p:nvPr/>
        </p:nvSpPr>
        <p:spPr>
          <a:xfrm>
            <a:off x="6435246" y="3151909"/>
            <a:ext cx="1577681" cy="4150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AutoShape 20"/>
          <p:cNvSpPr/>
          <p:nvPr/>
        </p:nvSpPr>
        <p:spPr>
          <a:xfrm flipH="1">
            <a:off x="9155000" y="3151909"/>
            <a:ext cx="1651341" cy="27525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 flipH="1" flipV="1">
            <a:off x="8619824" y="4461977"/>
            <a:ext cx="9613" cy="1373866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Freeform 22"/>
          <p:cNvSpPr/>
          <p:nvPr/>
        </p:nvSpPr>
        <p:spPr>
          <a:xfrm>
            <a:off x="8403261" y="5454806"/>
            <a:ext cx="433125" cy="594061"/>
          </a:xfrm>
          <a:custGeom>
            <a:avLst/>
            <a:gdLst/>
            <a:ahLst/>
            <a:cxnLst/>
            <a:rect l="l" t="t" r="r" b="b"/>
            <a:pathLst>
              <a:path w="433125" h="594061">
                <a:moveTo>
                  <a:pt x="0" y="0"/>
                </a:moveTo>
                <a:lnTo>
                  <a:pt x="433125" y="0"/>
                </a:lnTo>
                <a:lnTo>
                  <a:pt x="433125" y="594062"/>
                </a:lnTo>
                <a:lnTo>
                  <a:pt x="0" y="594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567616" y="3284522"/>
            <a:ext cx="6717716" cy="2240471"/>
            <a:chOff x="0" y="0"/>
            <a:chExt cx="2159106" cy="72009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159106" cy="720098"/>
            </a:xfrm>
            <a:custGeom>
              <a:avLst/>
              <a:gdLst/>
              <a:ahLst/>
              <a:cxnLst/>
              <a:rect l="l" t="t" r="r" b="b"/>
              <a:pathLst>
                <a:path w="2159106" h="720098">
                  <a:moveTo>
                    <a:pt x="42641" y="0"/>
                  </a:moveTo>
                  <a:lnTo>
                    <a:pt x="2116465" y="0"/>
                  </a:lnTo>
                  <a:cubicBezTo>
                    <a:pt x="2127774" y="0"/>
                    <a:pt x="2138620" y="4493"/>
                    <a:pt x="2146617" y="12489"/>
                  </a:cubicBezTo>
                  <a:cubicBezTo>
                    <a:pt x="2154614" y="20486"/>
                    <a:pt x="2159106" y="31332"/>
                    <a:pt x="2159106" y="42641"/>
                  </a:cubicBezTo>
                  <a:lnTo>
                    <a:pt x="2159106" y="677457"/>
                  </a:lnTo>
                  <a:cubicBezTo>
                    <a:pt x="2159106" y="688766"/>
                    <a:pt x="2154614" y="699612"/>
                    <a:pt x="2146617" y="707609"/>
                  </a:cubicBezTo>
                  <a:cubicBezTo>
                    <a:pt x="2138620" y="715606"/>
                    <a:pt x="2127774" y="720098"/>
                    <a:pt x="2116465" y="720098"/>
                  </a:cubicBezTo>
                  <a:lnTo>
                    <a:pt x="42641" y="720098"/>
                  </a:lnTo>
                  <a:cubicBezTo>
                    <a:pt x="19091" y="720098"/>
                    <a:pt x="0" y="701007"/>
                    <a:pt x="0" y="677457"/>
                  </a:cubicBezTo>
                  <a:lnTo>
                    <a:pt x="0" y="42641"/>
                  </a:lnTo>
                  <a:cubicBezTo>
                    <a:pt x="0" y="31332"/>
                    <a:pt x="4493" y="20486"/>
                    <a:pt x="12489" y="12489"/>
                  </a:cubicBezTo>
                  <a:cubicBezTo>
                    <a:pt x="20486" y="4493"/>
                    <a:pt x="31332" y="0"/>
                    <a:pt x="42641" y="0"/>
                  </a:cubicBez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2159106" cy="767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411805" y="3284522"/>
            <a:ext cx="7431289" cy="2764346"/>
            <a:chOff x="0" y="0"/>
            <a:chExt cx="2182460" cy="81184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182460" cy="811848"/>
            </a:xfrm>
            <a:custGeom>
              <a:avLst/>
              <a:gdLst/>
              <a:ahLst/>
              <a:cxnLst/>
              <a:rect l="l" t="t" r="r" b="b"/>
              <a:pathLst>
                <a:path w="2182460" h="811848">
                  <a:moveTo>
                    <a:pt x="38547" y="0"/>
                  </a:moveTo>
                  <a:lnTo>
                    <a:pt x="2143913" y="0"/>
                  </a:lnTo>
                  <a:cubicBezTo>
                    <a:pt x="2154136" y="0"/>
                    <a:pt x="2163941" y="4061"/>
                    <a:pt x="2171170" y="11290"/>
                  </a:cubicBezTo>
                  <a:cubicBezTo>
                    <a:pt x="2178398" y="18519"/>
                    <a:pt x="2182460" y="28323"/>
                    <a:pt x="2182460" y="38547"/>
                  </a:cubicBezTo>
                  <a:lnTo>
                    <a:pt x="2182460" y="773301"/>
                  </a:lnTo>
                  <a:cubicBezTo>
                    <a:pt x="2182460" y="794590"/>
                    <a:pt x="2165202" y="811848"/>
                    <a:pt x="2143913" y="811848"/>
                  </a:cubicBezTo>
                  <a:lnTo>
                    <a:pt x="38547" y="811848"/>
                  </a:lnTo>
                  <a:cubicBezTo>
                    <a:pt x="28323" y="811848"/>
                    <a:pt x="18519" y="807786"/>
                    <a:pt x="11290" y="800558"/>
                  </a:cubicBezTo>
                  <a:cubicBezTo>
                    <a:pt x="4061" y="793329"/>
                    <a:pt x="0" y="783524"/>
                    <a:pt x="0" y="773301"/>
                  </a:cubicBezTo>
                  <a:lnTo>
                    <a:pt x="0" y="38547"/>
                  </a:lnTo>
                  <a:cubicBezTo>
                    <a:pt x="0" y="17258"/>
                    <a:pt x="17258" y="0"/>
                    <a:pt x="38547" y="0"/>
                  </a:cubicBez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2182460" cy="8594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876364" y="6562941"/>
            <a:ext cx="9530530" cy="2211951"/>
            <a:chOff x="0" y="0"/>
            <a:chExt cx="2903828" cy="67395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903828" cy="673953"/>
            </a:xfrm>
            <a:custGeom>
              <a:avLst/>
              <a:gdLst/>
              <a:ahLst/>
              <a:cxnLst/>
              <a:rect l="l" t="t" r="r" b="b"/>
              <a:pathLst>
                <a:path w="2903828" h="673953">
                  <a:moveTo>
                    <a:pt x="30056" y="0"/>
                  </a:moveTo>
                  <a:lnTo>
                    <a:pt x="2873772" y="0"/>
                  </a:lnTo>
                  <a:cubicBezTo>
                    <a:pt x="2890372" y="0"/>
                    <a:pt x="2903828" y="13457"/>
                    <a:pt x="2903828" y="30056"/>
                  </a:cubicBezTo>
                  <a:lnTo>
                    <a:pt x="2903828" y="643896"/>
                  </a:lnTo>
                  <a:cubicBezTo>
                    <a:pt x="2903828" y="651868"/>
                    <a:pt x="2900662" y="659513"/>
                    <a:pt x="2895025" y="665149"/>
                  </a:cubicBezTo>
                  <a:cubicBezTo>
                    <a:pt x="2889389" y="670786"/>
                    <a:pt x="2881744" y="673953"/>
                    <a:pt x="2873772" y="673953"/>
                  </a:cubicBezTo>
                  <a:lnTo>
                    <a:pt x="30056" y="673953"/>
                  </a:lnTo>
                  <a:cubicBezTo>
                    <a:pt x="13457" y="673953"/>
                    <a:pt x="0" y="660496"/>
                    <a:pt x="0" y="643896"/>
                  </a:cubicBezTo>
                  <a:lnTo>
                    <a:pt x="0" y="30056"/>
                  </a:lnTo>
                  <a:cubicBezTo>
                    <a:pt x="0" y="13457"/>
                    <a:pt x="13457" y="0"/>
                    <a:pt x="30056" y="0"/>
                  </a:cubicBezTo>
                  <a:close/>
                </a:path>
              </a:pathLst>
            </a:custGeom>
            <a:solidFill>
              <a:srgbClr val="B8B955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2903828" cy="72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2264683" y="9168789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4" y="0"/>
                </a:lnTo>
                <a:lnTo>
                  <a:pt x="13563444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33" name="Freeform 33"/>
          <p:cNvSpPr/>
          <p:nvPr/>
        </p:nvSpPr>
        <p:spPr>
          <a:xfrm>
            <a:off x="3253410" y="1983399"/>
            <a:ext cx="754437" cy="748950"/>
          </a:xfrm>
          <a:custGeom>
            <a:avLst/>
            <a:gdLst/>
            <a:ahLst/>
            <a:cxnLst/>
            <a:rect l="l" t="t" r="r" b="b"/>
            <a:pathLst>
              <a:path w="754437" h="748950">
                <a:moveTo>
                  <a:pt x="0" y="0"/>
                </a:moveTo>
                <a:lnTo>
                  <a:pt x="754436" y="0"/>
                </a:lnTo>
                <a:lnTo>
                  <a:pt x="754436" y="748949"/>
                </a:lnTo>
                <a:lnTo>
                  <a:pt x="0" y="7489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13907930" y="2143229"/>
            <a:ext cx="570070" cy="570070"/>
          </a:xfrm>
          <a:custGeom>
            <a:avLst/>
            <a:gdLst/>
            <a:ahLst/>
            <a:cxnLst/>
            <a:rect l="l" t="t" r="r" b="b"/>
            <a:pathLst>
              <a:path w="570070" h="570070">
                <a:moveTo>
                  <a:pt x="0" y="0"/>
                </a:moveTo>
                <a:lnTo>
                  <a:pt x="570070" y="0"/>
                </a:lnTo>
                <a:lnTo>
                  <a:pt x="570070" y="570069"/>
                </a:lnTo>
                <a:lnTo>
                  <a:pt x="0" y="5700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26530" y="2713299"/>
            <a:ext cx="6499667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Programming &amp; Data Manipulation :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748236" y="2732349"/>
            <a:ext cx="6294949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Data Normalization &amp; Validation :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364941" y="5982193"/>
            <a:ext cx="4837613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Database &amp; Automation : 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30850" y="3275794"/>
            <a:ext cx="1779593" cy="411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9009" lvl="1" indent="-259505" algn="ctr">
              <a:lnSpc>
                <a:spcPts val="3365"/>
              </a:lnSpc>
              <a:buFont typeface="Arial"/>
              <a:buChar char="•"/>
            </a:pPr>
            <a:r>
              <a:rPr lang="en-US" sz="2403">
                <a:solidFill>
                  <a:srgbClr val="AA8D00"/>
                </a:solidFill>
                <a:latin typeface="Barlow"/>
                <a:ea typeface="Barlow"/>
                <a:cs typeface="Barlow"/>
                <a:sym typeface="Barlow"/>
              </a:rPr>
              <a:t>Python :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30850" y="3639635"/>
            <a:ext cx="6691027" cy="347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6"/>
              </a:lnSpc>
            </a:pPr>
            <a:r>
              <a:rPr lang="en-US" sz="1983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Automates download of financial PDFs from CMF website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30850" y="3952788"/>
            <a:ext cx="1779593" cy="411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9009" lvl="1" indent="-259505" algn="ctr">
              <a:lnSpc>
                <a:spcPts val="3365"/>
              </a:lnSpc>
              <a:buFont typeface="Arial"/>
              <a:buChar char="•"/>
            </a:pPr>
            <a:r>
              <a:rPr lang="en-US" sz="2403">
                <a:solidFill>
                  <a:srgbClr val="AA8D00"/>
                </a:solidFill>
                <a:latin typeface="Barlow"/>
                <a:ea typeface="Barlow"/>
                <a:cs typeface="Barlow"/>
                <a:sym typeface="Barlow"/>
              </a:rPr>
              <a:t>pandas :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0375684" y="3368513"/>
            <a:ext cx="2515444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fuzzywuzzy :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0578251" y="3789707"/>
            <a:ext cx="7264843" cy="1516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8"/>
              </a:lnSpc>
            </a:pPr>
            <a:r>
              <a:rPr lang="en-US" sz="217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Fuzzy string matching to standardize column and row names against a predefined reference list, correcting typos </a:t>
            </a:r>
          </a:p>
          <a:p>
            <a:pPr algn="l">
              <a:lnSpc>
                <a:spcPts val="3038"/>
              </a:lnSpc>
            </a:pPr>
            <a:r>
              <a:rPr lang="en-US" sz="217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and variations automatically.</a:t>
            </a:r>
          </a:p>
          <a:p>
            <a:pPr algn="l">
              <a:lnSpc>
                <a:spcPts val="3038"/>
              </a:lnSpc>
            </a:pPr>
            <a:endParaRPr lang="en-US" sz="217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6" name="TextBox 46"/>
          <p:cNvSpPr txBox="1"/>
          <p:nvPr/>
        </p:nvSpPr>
        <p:spPr>
          <a:xfrm>
            <a:off x="10375684" y="4980615"/>
            <a:ext cx="2319752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OpenPyXL :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0375684" y="5397848"/>
            <a:ext cx="4958647" cy="376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Excel file handling and coloring cells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4144684" y="6605168"/>
            <a:ext cx="2145148" cy="43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7487" lvl="1" indent="-273743" algn="ctr">
              <a:lnSpc>
                <a:spcPts val="3550"/>
              </a:lnSpc>
              <a:buFont typeface="Arial"/>
              <a:buChar char="•"/>
            </a:pPr>
            <a:r>
              <a:rPr lang="en-US" sz="2535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MySQL  :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876364" y="7017549"/>
            <a:ext cx="9428753" cy="364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8"/>
              </a:lnSpc>
            </a:pPr>
            <a:r>
              <a:rPr lang="en-US" sz="2091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Database for storing and tracking file validation status (pending, invalid, valid).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4144684" y="7492035"/>
            <a:ext cx="3289689" cy="43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7487" lvl="1" indent="-273743" algn="ctr">
              <a:lnSpc>
                <a:spcPts val="3550"/>
              </a:lnSpc>
              <a:buFont typeface="Arial"/>
              <a:buChar char="•"/>
            </a:pPr>
            <a:r>
              <a:rPr lang="en-US" sz="2535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CTRL+S Listener: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4092670" y="7875840"/>
            <a:ext cx="9314224" cy="73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8"/>
              </a:lnSpc>
            </a:pPr>
            <a:r>
              <a:rPr lang="en-US" sz="2091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Detects manual corrections on Excel files, triggers automatic re-validation until files are fully validated.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2520462" y="9183705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Behind the Automation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Languages &amp; tools orchestrating automatic data flow-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581224" y="4616774"/>
            <a:ext cx="1121375" cy="411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9009" lvl="1" indent="-259505" algn="ctr">
              <a:lnSpc>
                <a:spcPts val="3365"/>
              </a:lnSpc>
              <a:buFont typeface="Arial"/>
              <a:buChar char="•"/>
            </a:pPr>
            <a:r>
              <a:rPr lang="en-US" sz="2403">
                <a:solidFill>
                  <a:srgbClr val="AA8D00"/>
                </a:solidFill>
                <a:latin typeface="Barlow"/>
                <a:ea typeface="Barlow"/>
                <a:cs typeface="Barlow"/>
                <a:sym typeface="Barlow"/>
              </a:rPr>
              <a:t>re :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45800" y="4316629"/>
            <a:ext cx="5719142" cy="347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6"/>
              </a:lnSpc>
            </a:pPr>
            <a:r>
              <a:rPr lang="en-US" sz="1983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Handling, cleaning, and manipulating tabular data.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444907" y="4980615"/>
            <a:ext cx="7029391" cy="347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6"/>
              </a:lnSpc>
            </a:pPr>
            <a:r>
              <a:rPr lang="en-US" sz="1983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Regular expressions for pattern matching and data cleaning.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271082" y="2653169"/>
            <a:ext cx="11304046" cy="4817825"/>
          </a:xfrm>
          <a:custGeom>
            <a:avLst/>
            <a:gdLst/>
            <a:ahLst/>
            <a:cxnLst/>
            <a:rect l="l" t="t" r="r" b="b"/>
            <a:pathLst>
              <a:path w="11304046" h="4817825">
                <a:moveTo>
                  <a:pt x="0" y="0"/>
                </a:moveTo>
                <a:lnTo>
                  <a:pt x="11304046" y="0"/>
                </a:lnTo>
                <a:lnTo>
                  <a:pt x="11304046" y="4817825"/>
                </a:lnTo>
                <a:lnTo>
                  <a:pt x="0" y="48178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660382" y="2596019"/>
            <a:ext cx="3339942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4.Auto-Recheck Loop</a:t>
            </a:r>
          </a:p>
        </p:txBody>
      </p:sp>
      <p:sp>
        <p:nvSpPr>
          <p:cNvPr id="20" name="Freeform 20"/>
          <p:cNvSpPr/>
          <p:nvPr/>
        </p:nvSpPr>
        <p:spPr>
          <a:xfrm>
            <a:off x="718665" y="2653169"/>
            <a:ext cx="11304046" cy="4817825"/>
          </a:xfrm>
          <a:custGeom>
            <a:avLst/>
            <a:gdLst/>
            <a:ahLst/>
            <a:cxnLst/>
            <a:rect l="l" t="t" r="r" b="b"/>
            <a:pathLst>
              <a:path w="11304046" h="4817825">
                <a:moveTo>
                  <a:pt x="0" y="0"/>
                </a:moveTo>
                <a:lnTo>
                  <a:pt x="11304046" y="0"/>
                </a:lnTo>
                <a:lnTo>
                  <a:pt x="11304046" y="4817825"/>
                </a:lnTo>
                <a:lnTo>
                  <a:pt x="0" y="4817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2011685" y="8460098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3" y="0"/>
                </a:lnTo>
                <a:lnTo>
                  <a:pt x="13563443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22" name="Freeform 22"/>
          <p:cNvSpPr/>
          <p:nvPr/>
        </p:nvSpPr>
        <p:spPr>
          <a:xfrm>
            <a:off x="2109039" y="4688722"/>
            <a:ext cx="746718" cy="746718"/>
          </a:xfrm>
          <a:custGeom>
            <a:avLst/>
            <a:gdLst/>
            <a:ahLst/>
            <a:cxnLst/>
            <a:rect l="l" t="t" r="r" b="b"/>
            <a:pathLst>
              <a:path w="746718" h="746718">
                <a:moveTo>
                  <a:pt x="0" y="0"/>
                </a:moveTo>
                <a:lnTo>
                  <a:pt x="746717" y="0"/>
                </a:lnTo>
                <a:lnTo>
                  <a:pt x="746717" y="746718"/>
                </a:lnTo>
                <a:lnTo>
                  <a:pt x="0" y="7467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660382" y="3642856"/>
            <a:ext cx="3573530" cy="3990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If no red cells → mark file as “valid” and save to DB</a:t>
            </a:r>
          </a:p>
          <a:p>
            <a:pPr algn="ctr">
              <a:lnSpc>
                <a:spcPts val="3149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If red cells detected:</a:t>
            </a:r>
          </a:p>
          <a:p>
            <a:pPr algn="ctr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→ Wait for manual correction</a:t>
            </a:r>
          </a:p>
          <a:p>
            <a:pPr algn="ctr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→ Once CTRL+S is detected → re-launch validation</a:t>
            </a:r>
          </a:p>
          <a:p>
            <a:pPr algn="ctr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→ Loop until file is clean</a:t>
            </a:r>
          </a:p>
          <a:p>
            <a:pPr algn="ctr">
              <a:lnSpc>
                <a:spcPts val="3149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3226747" y="4461678"/>
            <a:ext cx="440798" cy="454089"/>
          </a:xfrm>
          <a:custGeom>
            <a:avLst/>
            <a:gdLst/>
            <a:ahLst/>
            <a:cxnLst/>
            <a:rect l="l" t="t" r="r" b="b"/>
            <a:pathLst>
              <a:path w="440798" h="454089">
                <a:moveTo>
                  <a:pt x="0" y="0"/>
                </a:moveTo>
                <a:lnTo>
                  <a:pt x="440799" y="0"/>
                </a:lnTo>
                <a:lnTo>
                  <a:pt x="440799" y="454089"/>
                </a:lnTo>
                <a:lnTo>
                  <a:pt x="0" y="4540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4500252" y="3592969"/>
            <a:ext cx="3249768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25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Scan each cell for unwanted letters/symbols</a:t>
            </a: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FEFEF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FEFEF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FEFEF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r>
              <a:rPr lang="en-US" sz="225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If found → clean the value</a:t>
            </a:r>
          </a:p>
          <a:p>
            <a:pPr algn="l">
              <a:lnSpc>
                <a:spcPts val="3149"/>
              </a:lnSpc>
            </a:pPr>
            <a:r>
              <a:rPr lang="en-US" sz="225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Highlight cleaned cells in green</a:t>
            </a:r>
          </a:p>
        </p:txBody>
      </p:sp>
      <p:sp>
        <p:nvSpPr>
          <p:cNvPr id="26" name="Freeform 26"/>
          <p:cNvSpPr/>
          <p:nvPr/>
        </p:nvSpPr>
        <p:spPr>
          <a:xfrm>
            <a:off x="5617738" y="4644539"/>
            <a:ext cx="567679" cy="567679"/>
          </a:xfrm>
          <a:custGeom>
            <a:avLst/>
            <a:gdLst/>
            <a:ahLst/>
            <a:cxnLst/>
            <a:rect l="l" t="t" r="r" b="b"/>
            <a:pathLst>
              <a:path w="567679" h="567679">
                <a:moveTo>
                  <a:pt x="0" y="0"/>
                </a:moveTo>
                <a:lnTo>
                  <a:pt x="567680" y="0"/>
                </a:lnTo>
                <a:lnTo>
                  <a:pt x="567680" y="567680"/>
                </a:lnTo>
                <a:lnTo>
                  <a:pt x="0" y="56768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6266632" y="4663130"/>
            <a:ext cx="463231" cy="549088"/>
          </a:xfrm>
          <a:custGeom>
            <a:avLst/>
            <a:gdLst/>
            <a:ahLst/>
            <a:cxnLst/>
            <a:rect l="l" t="t" r="r" b="b"/>
            <a:pathLst>
              <a:path w="463231" h="549088">
                <a:moveTo>
                  <a:pt x="0" y="0"/>
                </a:moveTo>
                <a:lnTo>
                  <a:pt x="463230" y="0"/>
                </a:lnTo>
                <a:lnTo>
                  <a:pt x="463230" y="549089"/>
                </a:lnTo>
                <a:lnTo>
                  <a:pt x="0" y="54908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9276535" y="5006775"/>
            <a:ext cx="857331" cy="857331"/>
          </a:xfrm>
          <a:custGeom>
            <a:avLst/>
            <a:gdLst/>
            <a:ahLst/>
            <a:cxnLst/>
            <a:rect l="l" t="t" r="r" b="b"/>
            <a:pathLst>
              <a:path w="857331" h="857331">
                <a:moveTo>
                  <a:pt x="0" y="0"/>
                </a:moveTo>
                <a:lnTo>
                  <a:pt x="857331" y="0"/>
                </a:lnTo>
                <a:lnTo>
                  <a:pt x="857331" y="857331"/>
                </a:lnTo>
                <a:lnTo>
                  <a:pt x="0" y="857331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199636" y="8473389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The Validation Journey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Step-by-step execution of the data extraction phase-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73652" y="2598637"/>
            <a:ext cx="3295127" cy="956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5"/>
              </a:lnSpc>
            </a:pPr>
            <a:r>
              <a:rPr lang="en-US" sz="2754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1.Column &amp; Row Name Normalization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73652" y="3592969"/>
            <a:ext cx="3552418" cy="3590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Standardize headers using fuzzy matching</a:t>
            </a:r>
          </a:p>
          <a:p>
            <a:pPr algn="l">
              <a:lnSpc>
                <a:spcPts val="3150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50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50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50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Fix inconsistencies by aligning names with a predefined reference list</a:t>
            </a:r>
          </a:p>
          <a:p>
            <a:pPr algn="l">
              <a:lnSpc>
                <a:spcPts val="3150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4218167" y="2596019"/>
            <a:ext cx="3813937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b="1">
                <a:solidFill>
                  <a:srgbClr val="FEFEFE"/>
                </a:solidFill>
                <a:latin typeface="Barlow Bold"/>
                <a:ea typeface="Barlow Bold"/>
                <a:cs typeface="Barlow Bold"/>
                <a:sym typeface="Barlow Bold"/>
              </a:rPr>
              <a:t>2.Symbol &amp; Character Detection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081493" y="2596019"/>
            <a:ext cx="3339942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3.Business Rule Validation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67004" y="3642856"/>
            <a:ext cx="3254431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Apply predefined accounting rules to rows/columns</a:t>
            </a: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endParaRPr lang="en-US" sz="2250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l">
              <a:lnSpc>
                <a:spcPts val="3149"/>
              </a:lnSpc>
            </a:pPr>
            <a:r>
              <a:rPr lang="en-US" sz="225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If mismatch → highlight intersecting cells in red</a:t>
            </a:r>
          </a:p>
        </p:txBody>
      </p:sp>
      <p:sp>
        <p:nvSpPr>
          <p:cNvPr id="38" name="AutoShape 38"/>
          <p:cNvSpPr/>
          <p:nvPr/>
        </p:nvSpPr>
        <p:spPr>
          <a:xfrm flipV="1">
            <a:off x="15575128" y="5062081"/>
            <a:ext cx="2712872" cy="0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11183" y="5124450"/>
            <a:ext cx="4844726" cy="19050"/>
          </a:xfrm>
          <a:prstGeom prst="line">
            <a:avLst/>
          </a:prstGeom>
          <a:ln w="38100" cap="flat">
            <a:solidFill>
              <a:srgbClr val="FEFEFE"/>
            </a:solidFill>
            <a:prstDash val="sysDash"/>
            <a:headEnd type="none" w="sm" len="sm"/>
            <a:tailEnd type="arrow" w="med" len="sm"/>
          </a:ln>
        </p:spPr>
      </p:sp>
      <p:sp>
        <p:nvSpPr>
          <p:cNvPr id="19" name="Freeform 19"/>
          <p:cNvSpPr/>
          <p:nvPr/>
        </p:nvSpPr>
        <p:spPr>
          <a:xfrm>
            <a:off x="5165882" y="4101177"/>
            <a:ext cx="1444091" cy="2084646"/>
          </a:xfrm>
          <a:custGeom>
            <a:avLst/>
            <a:gdLst/>
            <a:ahLst/>
            <a:cxnLst/>
            <a:rect l="l" t="t" r="r" b="b"/>
            <a:pathLst>
              <a:path w="1444091" h="2084646">
                <a:moveTo>
                  <a:pt x="0" y="0"/>
                </a:moveTo>
                <a:lnTo>
                  <a:pt x="1444091" y="0"/>
                </a:lnTo>
                <a:lnTo>
                  <a:pt x="1444091" y="2084646"/>
                </a:lnTo>
                <a:lnTo>
                  <a:pt x="0" y="2084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924298" y="2961545"/>
            <a:ext cx="9603507" cy="51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858" lvl="1" indent="-324929" algn="ctr">
              <a:lnSpc>
                <a:spcPts val="4213"/>
              </a:lnSpc>
              <a:buFont typeface="Arial"/>
              <a:buChar char="•"/>
            </a:pP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Clean 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structure with </a:t>
            </a: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normalized</a:t>
            </a:r>
            <a:r>
              <a:rPr lang="en-US" sz="3009">
                <a:solidFill>
                  <a:srgbClr val="EDD92E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row &amp; column names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79377" y="4299850"/>
            <a:ext cx="3775007" cy="695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5"/>
              </a:lnSpc>
            </a:pPr>
            <a:r>
              <a:rPr lang="en-US" sz="411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Final Output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924298" y="3900186"/>
            <a:ext cx="6148268" cy="51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858" lvl="1" indent="-324929" algn="ctr">
              <a:lnSpc>
                <a:spcPts val="4213"/>
              </a:lnSpc>
              <a:buFont typeface="Arial"/>
              <a:buChar char="•"/>
            </a:pP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No symbols 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or </a:t>
            </a: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invalid 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characters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924298" y="4838827"/>
            <a:ext cx="10618332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858" lvl="1" indent="-324929" algn="ctr">
              <a:lnSpc>
                <a:spcPts val="4213"/>
              </a:lnSpc>
              <a:buFont typeface="Arial"/>
              <a:buChar char="•"/>
            </a:pPr>
            <a:r>
              <a:rPr lang="en-US" sz="3009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All values </a:t>
            </a:r>
            <a:r>
              <a:rPr lang="en-US" sz="3009" b="1" dirty="0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verified</a:t>
            </a:r>
            <a:r>
              <a:rPr lang="en-US" sz="3009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&amp; </a:t>
            </a:r>
            <a:r>
              <a:rPr lang="en-US" sz="3009" b="1" dirty="0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color-coded</a:t>
            </a:r>
            <a:r>
              <a:rPr lang="en-US" sz="3009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3009" dirty="0" smtClean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(      cleaned,       flagged)</a:t>
            </a:r>
            <a:endParaRPr lang="en-US" sz="3009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924298" y="5777468"/>
            <a:ext cx="9337719" cy="51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858" lvl="1" indent="-324929" algn="ctr">
              <a:lnSpc>
                <a:spcPts val="4213"/>
              </a:lnSpc>
              <a:buFont typeface="Arial"/>
              <a:buChar char="•"/>
            </a:pP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Automatically saved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to the validated files database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924298" y="6716109"/>
            <a:ext cx="7573856" cy="51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858" lvl="1" indent="-324929" algn="ctr">
              <a:lnSpc>
                <a:spcPts val="4213"/>
              </a:lnSpc>
              <a:buFont typeface="Arial"/>
              <a:buChar char="•"/>
            </a:pPr>
            <a:r>
              <a:rPr lang="en-US" sz="3009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100% ready</a:t>
            </a:r>
            <a:r>
              <a:rPr lang="en-US" sz="300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for reliable financial analysis</a:t>
            </a:r>
          </a:p>
        </p:txBody>
      </p:sp>
      <p:sp>
        <p:nvSpPr>
          <p:cNvPr id="29" name="Freeform 29"/>
          <p:cNvSpPr/>
          <p:nvPr/>
        </p:nvSpPr>
        <p:spPr>
          <a:xfrm>
            <a:off x="2308323" y="8600595"/>
            <a:ext cx="13239383" cy="577719"/>
          </a:xfrm>
          <a:custGeom>
            <a:avLst/>
            <a:gdLst/>
            <a:ahLst/>
            <a:cxnLst/>
            <a:rect l="l" t="t" r="r" b="b"/>
            <a:pathLst>
              <a:path w="13239383" h="577719">
                <a:moveTo>
                  <a:pt x="0" y="0"/>
                </a:moveTo>
                <a:lnTo>
                  <a:pt x="13239384" y="0"/>
                </a:lnTo>
                <a:lnTo>
                  <a:pt x="13239384" y="577719"/>
                </a:lnTo>
                <a:lnTo>
                  <a:pt x="0" y="577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30" name="TextBox 30"/>
          <p:cNvSpPr txBox="1"/>
          <p:nvPr/>
        </p:nvSpPr>
        <p:spPr>
          <a:xfrm>
            <a:off x="2940491" y="8565881"/>
            <a:ext cx="11975049" cy="570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2"/>
              </a:lnSpc>
            </a:pPr>
            <a:r>
              <a:rPr lang="en-US" sz="3287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3287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Let the Code Work :</a:t>
            </a:r>
            <a:r>
              <a:rPr lang="en-US" sz="3287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From Scraping to Validation, Automatically-</a:t>
            </a:r>
          </a:p>
        </p:txBody>
      </p:sp>
      <p:sp>
        <p:nvSpPr>
          <p:cNvPr id="34" name="Rectangle à coins arrondis 33"/>
          <p:cNvSpPr/>
          <p:nvPr/>
        </p:nvSpPr>
        <p:spPr>
          <a:xfrm>
            <a:off x="15480507" y="4953000"/>
            <a:ext cx="358554" cy="3429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à coins arrondis 34"/>
          <p:cNvSpPr/>
          <p:nvPr/>
        </p:nvSpPr>
        <p:spPr>
          <a:xfrm>
            <a:off x="13487400" y="4936681"/>
            <a:ext cx="358554" cy="3429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36430" y="8678549"/>
            <a:ext cx="17017853" cy="742597"/>
          </a:xfrm>
          <a:custGeom>
            <a:avLst/>
            <a:gdLst/>
            <a:ahLst/>
            <a:cxnLst/>
            <a:rect l="l" t="t" r="r" b="b"/>
            <a:pathLst>
              <a:path w="17017853" h="742597">
                <a:moveTo>
                  <a:pt x="0" y="0"/>
                </a:moveTo>
                <a:lnTo>
                  <a:pt x="17017853" y="0"/>
                </a:lnTo>
                <a:lnTo>
                  <a:pt x="17017853" y="742597"/>
                </a:lnTo>
                <a:lnTo>
                  <a:pt x="0" y="7425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19" name="Freeform 19"/>
          <p:cNvSpPr/>
          <p:nvPr/>
        </p:nvSpPr>
        <p:spPr>
          <a:xfrm>
            <a:off x="2052096" y="2322663"/>
            <a:ext cx="5394358" cy="5192431"/>
          </a:xfrm>
          <a:custGeom>
            <a:avLst/>
            <a:gdLst/>
            <a:ahLst/>
            <a:cxnLst/>
            <a:rect l="l" t="t" r="r" b="b"/>
            <a:pathLst>
              <a:path w="5394358" h="5192431">
                <a:moveTo>
                  <a:pt x="0" y="0"/>
                </a:moveTo>
                <a:lnTo>
                  <a:pt x="5394359" y="0"/>
                </a:lnTo>
                <a:lnTo>
                  <a:pt x="5394359" y="5192430"/>
                </a:lnTo>
                <a:lnTo>
                  <a:pt x="0" y="51924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47625" cap="sq">
            <a:solidFill>
              <a:srgbClr val="FDE603"/>
            </a:solidFill>
            <a:prstDash val="solid"/>
            <a:miter/>
          </a:ln>
        </p:spPr>
      </p:sp>
      <p:sp>
        <p:nvSpPr>
          <p:cNvPr id="20" name="Freeform 20"/>
          <p:cNvSpPr/>
          <p:nvPr/>
        </p:nvSpPr>
        <p:spPr>
          <a:xfrm>
            <a:off x="8858553" y="2021018"/>
            <a:ext cx="7434500" cy="5836083"/>
          </a:xfrm>
          <a:custGeom>
            <a:avLst/>
            <a:gdLst/>
            <a:ahLst/>
            <a:cxnLst/>
            <a:rect l="l" t="t" r="r" b="b"/>
            <a:pathLst>
              <a:path w="7434500" h="5836083">
                <a:moveTo>
                  <a:pt x="0" y="0"/>
                </a:moveTo>
                <a:lnTo>
                  <a:pt x="7434501" y="0"/>
                </a:lnTo>
                <a:lnTo>
                  <a:pt x="7434501" y="5836083"/>
                </a:lnTo>
                <a:lnTo>
                  <a:pt x="0" y="58360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47625" cap="sq">
            <a:solidFill>
              <a:srgbClr val="FAFF00"/>
            </a:solidFill>
            <a:prstDash val="solid"/>
            <a:miter/>
          </a:ln>
        </p:spPr>
      </p:sp>
      <p:sp>
        <p:nvSpPr>
          <p:cNvPr id="21" name="TextBox 21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15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84395" y="8831675"/>
            <a:ext cx="16969888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88"/>
              </a:lnSpc>
            </a:pP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563" b="1" dirty="0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 Case Study: STAR Insurance (Annex 13 Extraction) :</a:t>
            </a: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Transforming Inconsistencies into Structured, Validated Data-</a:t>
            </a:r>
          </a:p>
        </p:txBody>
      </p:sp>
      <p:sp>
        <p:nvSpPr>
          <p:cNvPr id="25" name="AutoShape 25"/>
          <p:cNvSpPr/>
          <p:nvPr/>
        </p:nvSpPr>
        <p:spPr>
          <a:xfrm flipV="1">
            <a:off x="7446455" y="2065001"/>
            <a:ext cx="1412098" cy="333777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7446455" y="7438472"/>
            <a:ext cx="1412098" cy="382117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7" name="TextBox 27"/>
          <p:cNvSpPr txBox="1"/>
          <p:nvPr/>
        </p:nvSpPr>
        <p:spPr>
          <a:xfrm>
            <a:off x="1780250" y="7534143"/>
            <a:ext cx="5880901" cy="1003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Input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Before Row Label Standardization-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968252" y="7790426"/>
            <a:ext cx="9157953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Output : 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After Row Label Standardization-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36430" y="7195147"/>
            <a:ext cx="17017853" cy="742597"/>
          </a:xfrm>
          <a:custGeom>
            <a:avLst/>
            <a:gdLst/>
            <a:ahLst/>
            <a:cxnLst/>
            <a:rect l="l" t="t" r="r" b="b"/>
            <a:pathLst>
              <a:path w="17017853" h="742597">
                <a:moveTo>
                  <a:pt x="0" y="0"/>
                </a:moveTo>
                <a:lnTo>
                  <a:pt x="17017853" y="0"/>
                </a:lnTo>
                <a:lnTo>
                  <a:pt x="17017853" y="742597"/>
                </a:lnTo>
                <a:lnTo>
                  <a:pt x="0" y="7425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19" name="Freeform 19"/>
          <p:cNvSpPr/>
          <p:nvPr/>
        </p:nvSpPr>
        <p:spPr>
          <a:xfrm>
            <a:off x="2011401" y="3018970"/>
            <a:ext cx="14287717" cy="535789"/>
          </a:xfrm>
          <a:custGeom>
            <a:avLst/>
            <a:gdLst/>
            <a:ahLst/>
            <a:cxnLst/>
            <a:rect l="l" t="t" r="r" b="b"/>
            <a:pathLst>
              <a:path w="14287717" h="535789">
                <a:moveTo>
                  <a:pt x="0" y="0"/>
                </a:moveTo>
                <a:lnTo>
                  <a:pt x="14287716" y="0"/>
                </a:lnTo>
                <a:lnTo>
                  <a:pt x="14287716" y="535789"/>
                </a:lnTo>
                <a:lnTo>
                  <a:pt x="0" y="535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47625" cap="sq">
            <a:solidFill>
              <a:srgbClr val="FAFF00"/>
            </a:solidFill>
            <a:prstDash val="solid"/>
            <a:miter/>
          </a:ln>
        </p:spPr>
      </p:sp>
      <p:sp>
        <p:nvSpPr>
          <p:cNvPr id="20" name="Freeform 20"/>
          <p:cNvSpPr/>
          <p:nvPr/>
        </p:nvSpPr>
        <p:spPr>
          <a:xfrm>
            <a:off x="1988883" y="5143500"/>
            <a:ext cx="14310235" cy="429307"/>
          </a:xfrm>
          <a:custGeom>
            <a:avLst/>
            <a:gdLst/>
            <a:ahLst/>
            <a:cxnLst/>
            <a:rect l="l" t="t" r="r" b="b"/>
            <a:pathLst>
              <a:path w="14310235" h="429307">
                <a:moveTo>
                  <a:pt x="0" y="0"/>
                </a:moveTo>
                <a:lnTo>
                  <a:pt x="14310234" y="0"/>
                </a:lnTo>
                <a:lnTo>
                  <a:pt x="14310234" y="429307"/>
                </a:lnTo>
                <a:lnTo>
                  <a:pt x="0" y="4293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47625" cap="sq">
            <a:solidFill>
              <a:srgbClr val="FAFF00"/>
            </a:solidFill>
            <a:prstDash val="solid"/>
            <a:miter/>
          </a:ln>
        </p:spPr>
      </p:sp>
      <p:sp>
        <p:nvSpPr>
          <p:cNvPr id="21" name="Freeform 21"/>
          <p:cNvSpPr/>
          <p:nvPr/>
        </p:nvSpPr>
        <p:spPr>
          <a:xfrm rot="5400000">
            <a:off x="774473" y="4083279"/>
            <a:ext cx="1653366" cy="467076"/>
          </a:xfrm>
          <a:custGeom>
            <a:avLst/>
            <a:gdLst/>
            <a:ahLst/>
            <a:cxnLst/>
            <a:rect l="l" t="t" r="r" b="b"/>
            <a:pathLst>
              <a:path w="1653366" h="467076">
                <a:moveTo>
                  <a:pt x="0" y="0"/>
                </a:moveTo>
                <a:lnTo>
                  <a:pt x="1653366" y="0"/>
                </a:lnTo>
                <a:lnTo>
                  <a:pt x="1653366" y="467076"/>
                </a:lnTo>
                <a:lnTo>
                  <a:pt x="0" y="4670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84395" y="7286946"/>
            <a:ext cx="16969888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88"/>
              </a:lnSpc>
            </a:pP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563" b="1" dirty="0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 Case Study: STAR Insurance (Annex 13 Extraction) :</a:t>
            </a: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Transforming Inconsistencies into Structured, Validated Data-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852860" y="3573809"/>
            <a:ext cx="9368621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Input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Before Column Header Normalization-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509371" y="5582332"/>
            <a:ext cx="9157953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Output : 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After Column Header Normalization-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36430" y="8723017"/>
            <a:ext cx="17017853" cy="742597"/>
          </a:xfrm>
          <a:custGeom>
            <a:avLst/>
            <a:gdLst/>
            <a:ahLst/>
            <a:cxnLst/>
            <a:rect l="l" t="t" r="r" b="b"/>
            <a:pathLst>
              <a:path w="17017853" h="742597">
                <a:moveTo>
                  <a:pt x="0" y="0"/>
                </a:moveTo>
                <a:lnTo>
                  <a:pt x="17017853" y="0"/>
                </a:lnTo>
                <a:lnTo>
                  <a:pt x="17017853" y="742597"/>
                </a:lnTo>
                <a:lnTo>
                  <a:pt x="0" y="7425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19" name="Freeform 19"/>
          <p:cNvSpPr/>
          <p:nvPr/>
        </p:nvSpPr>
        <p:spPr>
          <a:xfrm>
            <a:off x="2806644" y="1945194"/>
            <a:ext cx="11206961" cy="5869646"/>
          </a:xfrm>
          <a:custGeom>
            <a:avLst/>
            <a:gdLst/>
            <a:ahLst/>
            <a:cxnLst/>
            <a:rect l="l" t="t" r="r" b="b"/>
            <a:pathLst>
              <a:path w="11206961" h="5869646">
                <a:moveTo>
                  <a:pt x="0" y="0"/>
                </a:moveTo>
                <a:lnTo>
                  <a:pt x="11206961" y="0"/>
                </a:lnTo>
                <a:lnTo>
                  <a:pt x="11206961" y="5869646"/>
                </a:lnTo>
                <a:lnTo>
                  <a:pt x="0" y="58696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47625" cap="sq">
            <a:solidFill>
              <a:srgbClr val="FAFF00"/>
            </a:solidFill>
            <a:prstDash val="solid"/>
            <a:miter/>
          </a:ln>
        </p:spPr>
      </p:sp>
      <p:sp>
        <p:nvSpPr>
          <p:cNvPr id="20" name="TextBox 20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17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84395" y="8814816"/>
            <a:ext cx="16813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88"/>
              </a:lnSpc>
            </a:pP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563" b="1" dirty="0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 Case Study: STAR Insurance (Annex 13 Extraction) :</a:t>
            </a:r>
            <a:r>
              <a:rPr lang="en-US" sz="2563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Transforming Inconsistencies into Structured, Validated Data-</a:t>
            </a:r>
          </a:p>
        </p:txBody>
      </p:sp>
      <p:sp>
        <p:nvSpPr>
          <p:cNvPr id="24" name="Freeform 24"/>
          <p:cNvSpPr/>
          <p:nvPr/>
        </p:nvSpPr>
        <p:spPr>
          <a:xfrm>
            <a:off x="13386426" y="1815948"/>
            <a:ext cx="5484128" cy="5294677"/>
          </a:xfrm>
          <a:custGeom>
            <a:avLst/>
            <a:gdLst/>
            <a:ahLst/>
            <a:cxnLst/>
            <a:rect l="l" t="t" r="r" b="b"/>
            <a:pathLst>
              <a:path w="5484128" h="5294677">
                <a:moveTo>
                  <a:pt x="0" y="0"/>
                </a:moveTo>
                <a:lnTo>
                  <a:pt x="5484129" y="0"/>
                </a:lnTo>
                <a:lnTo>
                  <a:pt x="5484129" y="5294676"/>
                </a:lnTo>
                <a:lnTo>
                  <a:pt x="0" y="5294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14636192" y="3735447"/>
            <a:ext cx="3314927" cy="1408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1"/>
              </a:lnSpc>
            </a:pPr>
            <a:r>
              <a:rPr lang="en-US" sz="2708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Visual Outcome of Automated Data Checks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195046" y="7824365"/>
            <a:ext cx="10430157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Output : 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Final Data Validation Outcome-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2005049" y="8946782"/>
            <a:ext cx="14277903" cy="623036"/>
          </a:xfrm>
          <a:custGeom>
            <a:avLst/>
            <a:gdLst/>
            <a:ahLst/>
            <a:cxnLst/>
            <a:rect l="l" t="t" r="r" b="b"/>
            <a:pathLst>
              <a:path w="14277903" h="623036">
                <a:moveTo>
                  <a:pt x="0" y="0"/>
                </a:moveTo>
                <a:lnTo>
                  <a:pt x="14277902" y="0"/>
                </a:lnTo>
                <a:lnTo>
                  <a:pt x="14277902" y="623036"/>
                </a:lnTo>
                <a:lnTo>
                  <a:pt x="0" y="6230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19" name="Freeform 19"/>
          <p:cNvSpPr/>
          <p:nvPr/>
        </p:nvSpPr>
        <p:spPr>
          <a:xfrm>
            <a:off x="2485866" y="1955354"/>
            <a:ext cx="8487322" cy="6424823"/>
          </a:xfrm>
          <a:custGeom>
            <a:avLst/>
            <a:gdLst/>
            <a:ahLst/>
            <a:cxnLst/>
            <a:rect l="l" t="t" r="r" b="b"/>
            <a:pathLst>
              <a:path w="8487322" h="6424823">
                <a:moveTo>
                  <a:pt x="0" y="0"/>
                </a:moveTo>
                <a:lnTo>
                  <a:pt x="8487322" y="0"/>
                </a:lnTo>
                <a:lnTo>
                  <a:pt x="8487322" y="6424824"/>
                </a:lnTo>
                <a:lnTo>
                  <a:pt x="0" y="6424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29" b="-529"/>
            </a:stretch>
          </a:blipFill>
          <a:ln w="47625" cap="sq">
            <a:solidFill>
              <a:srgbClr val="FAFF00"/>
            </a:solidFill>
            <a:prstDash val="solid"/>
            <a:miter/>
          </a:ln>
        </p:spPr>
      </p:sp>
      <p:sp>
        <p:nvSpPr>
          <p:cNvPr id="20" name="Freeform 20"/>
          <p:cNvSpPr/>
          <p:nvPr/>
        </p:nvSpPr>
        <p:spPr>
          <a:xfrm>
            <a:off x="13191280" y="4379009"/>
            <a:ext cx="1776773" cy="1605557"/>
          </a:xfrm>
          <a:custGeom>
            <a:avLst/>
            <a:gdLst/>
            <a:ahLst/>
            <a:cxnLst/>
            <a:rect l="l" t="t" r="r" b="b"/>
            <a:pathLst>
              <a:path w="1776773" h="1605557">
                <a:moveTo>
                  <a:pt x="0" y="0"/>
                </a:moveTo>
                <a:lnTo>
                  <a:pt x="1776773" y="0"/>
                </a:lnTo>
                <a:lnTo>
                  <a:pt x="1776773" y="1605556"/>
                </a:lnTo>
                <a:lnTo>
                  <a:pt x="0" y="16055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18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495350" y="1037328"/>
            <a:ext cx="7666002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88514" y="9006978"/>
            <a:ext cx="12156073" cy="455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9"/>
              </a:lnSpc>
            </a:pPr>
            <a:r>
              <a:rPr lang="en-US" sz="270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70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 Smart Validation Loop :</a:t>
            </a:r>
            <a:r>
              <a:rPr lang="en-US" sz="270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Ensuring data accuracy through automated iteration-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13358" y="2879329"/>
            <a:ext cx="5463370" cy="108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312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smart </a:t>
            </a: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loop that never quits until the job is </a:t>
            </a:r>
            <a:r>
              <a:rPr lang="en-US" sz="312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100% done</a:t>
            </a: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151817" y="6344296"/>
            <a:ext cx="5875445" cy="2187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312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Validate</a:t>
            </a: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312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correct</a:t>
            </a: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3120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repeat</a:t>
            </a: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:</a:t>
            </a:r>
          </a:p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until zero errors remain.</a:t>
            </a:r>
          </a:p>
          <a:p>
            <a:pPr algn="ctr">
              <a:lnSpc>
                <a:spcPts val="4368"/>
              </a:lnSpc>
            </a:pPr>
            <a:endParaRPr lang="en-US" sz="312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4368"/>
              </a:lnSpc>
            </a:pPr>
            <a:endParaRPr lang="en-US" sz="312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9336" y="297380"/>
            <a:ext cx="13255131" cy="73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Next Frontier : From Clean Data to </a:t>
            </a:r>
            <a:r>
              <a:rPr lang="en-US" sz="4254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Smart Decisions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096823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595299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093774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790811" y="1778231"/>
            <a:ext cx="2036130" cy="670072"/>
          </a:xfrm>
          <a:custGeom>
            <a:avLst/>
            <a:gdLst/>
            <a:ahLst/>
            <a:cxnLst/>
            <a:rect l="l" t="t" r="r" b="b"/>
            <a:pathLst>
              <a:path w="2036130" h="670072">
                <a:moveTo>
                  <a:pt x="0" y="0"/>
                </a:moveTo>
                <a:lnTo>
                  <a:pt x="2036129" y="0"/>
                </a:lnTo>
                <a:lnTo>
                  <a:pt x="2036129" y="670071"/>
                </a:lnTo>
                <a:lnTo>
                  <a:pt x="0" y="6700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8978219" y="4230834"/>
            <a:ext cx="7863274" cy="4421580"/>
          </a:xfrm>
          <a:custGeom>
            <a:avLst/>
            <a:gdLst/>
            <a:ahLst/>
            <a:cxnLst/>
            <a:rect l="l" t="t" r="r" b="b"/>
            <a:pathLst>
              <a:path w="7863274" h="4421580">
                <a:moveTo>
                  <a:pt x="0" y="0"/>
                </a:moveTo>
                <a:lnTo>
                  <a:pt x="7863274" y="0"/>
                </a:lnTo>
                <a:lnTo>
                  <a:pt x="7863274" y="4421580"/>
                </a:lnTo>
                <a:lnTo>
                  <a:pt x="0" y="44215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38100" cap="rnd">
            <a:solidFill>
              <a:srgbClr val="F9FDFE"/>
            </a:solidFill>
            <a:prstDash val="solid"/>
            <a:round/>
          </a:ln>
        </p:spPr>
      </p:sp>
      <p:sp>
        <p:nvSpPr>
          <p:cNvPr id="20" name="Freeform 20"/>
          <p:cNvSpPr/>
          <p:nvPr/>
        </p:nvSpPr>
        <p:spPr>
          <a:xfrm>
            <a:off x="1367618" y="4230834"/>
            <a:ext cx="7267071" cy="4541919"/>
          </a:xfrm>
          <a:custGeom>
            <a:avLst/>
            <a:gdLst/>
            <a:ahLst/>
            <a:cxnLst/>
            <a:rect l="l" t="t" r="r" b="b"/>
            <a:pathLst>
              <a:path w="7267071" h="4541919">
                <a:moveTo>
                  <a:pt x="0" y="0"/>
                </a:moveTo>
                <a:lnTo>
                  <a:pt x="7267071" y="0"/>
                </a:lnTo>
                <a:lnTo>
                  <a:pt x="7267071" y="4541919"/>
                </a:lnTo>
                <a:lnTo>
                  <a:pt x="0" y="45419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38100" cap="rnd">
            <a:solidFill>
              <a:srgbClr val="F9FDFE"/>
            </a:solidFill>
            <a:prstDash val="solid"/>
            <a:round/>
          </a:ln>
        </p:spPr>
      </p:sp>
      <p:sp>
        <p:nvSpPr>
          <p:cNvPr id="21" name="TextBox 21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19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391128" y="1096590"/>
            <a:ext cx="13335751" cy="548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EDD92E"/>
                </a:solidFill>
                <a:latin typeface="Barlow"/>
                <a:ea typeface="Barlow"/>
                <a:cs typeface="Barlow"/>
                <a:sym typeface="Barlow"/>
              </a:rPr>
              <a:t>Unlocking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the full value of </a:t>
            </a:r>
            <a:r>
              <a:rPr lang="en-US" sz="3163">
                <a:solidFill>
                  <a:srgbClr val="EDD92E"/>
                </a:solidFill>
                <a:latin typeface="Barlow"/>
                <a:ea typeface="Barlow"/>
                <a:cs typeface="Barlow"/>
                <a:sym typeface="Barlow"/>
              </a:rPr>
              <a:t>automation 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through dashboards and forecasting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96775" y="2581652"/>
            <a:ext cx="15294451" cy="111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 natural continuation of this project would be to build a </a:t>
            </a:r>
            <a:r>
              <a:rPr lang="en-US" sz="3163">
                <a:solidFill>
                  <a:srgbClr val="EDD92E"/>
                </a:solidFill>
                <a:latin typeface="Barlow"/>
                <a:ea typeface="Barlow"/>
                <a:cs typeface="Barlow"/>
                <a:sym typeface="Barlow"/>
              </a:rPr>
              <a:t>dynamic visualization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n-US" sz="3163">
                <a:solidFill>
                  <a:srgbClr val="EDD92E"/>
                </a:solidFill>
                <a:latin typeface="Barlow"/>
                <a:ea typeface="Barlow"/>
                <a:cs typeface="Barlow"/>
                <a:sym typeface="Barlow"/>
              </a:rPr>
              <a:t>forecasting layer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powered by tools like Power BI.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9336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Core Challenge Unveiled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66" y="1521632"/>
            <a:ext cx="7284259" cy="9676739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342636" y="1096590"/>
            <a:ext cx="7602727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Where Manual Processing Meets Its Limits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11579" y="2261352"/>
            <a:ext cx="7148845" cy="148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3546" lvl="1" indent="-301773" algn="l">
              <a:lnSpc>
                <a:spcPts val="3913"/>
              </a:lnSpc>
              <a:buFont typeface="Arial"/>
              <a:buChar char="•"/>
            </a:pPr>
            <a:r>
              <a:rPr lang="en-US" sz="2795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Too slow to scale : </a:t>
            </a:r>
          </a:p>
          <a:p>
            <a:pPr algn="l">
              <a:lnSpc>
                <a:spcPts val="3913"/>
              </a:lnSpc>
            </a:pPr>
            <a:r>
              <a:rPr lang="en-US" sz="2795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Manual data checks can’t keep up with the growing volume of reports.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11579" y="4687760"/>
            <a:ext cx="8090558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Mistakes are inevitable :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Human intervention leads to inconsistency and undetected errors.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36321" y="6931501"/>
            <a:ext cx="8090558" cy="197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PDF chaos = Insight lost :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Unstructured and variable layouts make extraction inefficient.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" name="AutoShape 24"/>
          <p:cNvSpPr/>
          <p:nvPr/>
        </p:nvSpPr>
        <p:spPr>
          <a:xfrm flipV="1">
            <a:off x="8555613" y="2837587"/>
            <a:ext cx="0" cy="524847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9336" y="297380"/>
            <a:ext cx="13255131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Next Frontier : From Clean Data to Smart Decisions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096823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595299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093774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20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391128" y="1096590"/>
            <a:ext cx="13335751" cy="548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Unlocking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the full value of </a:t>
            </a:r>
            <a:r>
              <a:rPr lang="en-US" sz="3163" b="1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automation 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through dashboards and forecasting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112329" y="2424824"/>
            <a:ext cx="5617409" cy="60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3"/>
              </a:lnSpc>
            </a:pPr>
            <a:r>
              <a:rPr lang="en-US" sz="3566" b="1" dirty="0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This phase would enable :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276470" y="3783254"/>
            <a:ext cx="5497894" cy="2343220"/>
            <a:chOff x="0" y="0"/>
            <a:chExt cx="1614650" cy="68816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614650" cy="688169"/>
            </a:xfrm>
            <a:custGeom>
              <a:avLst/>
              <a:gdLst/>
              <a:ahLst/>
              <a:cxnLst/>
              <a:rect l="l" t="t" r="r" b="b"/>
              <a:pathLst>
                <a:path w="1614650" h="688169">
                  <a:moveTo>
                    <a:pt x="52102" y="0"/>
                  </a:moveTo>
                  <a:lnTo>
                    <a:pt x="1562548" y="0"/>
                  </a:lnTo>
                  <a:cubicBezTo>
                    <a:pt x="1591323" y="0"/>
                    <a:pt x="1614650" y="23327"/>
                    <a:pt x="1614650" y="52102"/>
                  </a:cubicBezTo>
                  <a:lnTo>
                    <a:pt x="1614650" y="636067"/>
                  </a:lnTo>
                  <a:cubicBezTo>
                    <a:pt x="1614650" y="664842"/>
                    <a:pt x="1591323" y="688169"/>
                    <a:pt x="1562548" y="688169"/>
                  </a:cubicBezTo>
                  <a:lnTo>
                    <a:pt x="52102" y="688169"/>
                  </a:lnTo>
                  <a:cubicBezTo>
                    <a:pt x="23327" y="688169"/>
                    <a:pt x="0" y="664842"/>
                    <a:pt x="0" y="636067"/>
                  </a:cubicBezTo>
                  <a:lnTo>
                    <a:pt x="0" y="52102"/>
                  </a:lnTo>
                  <a:cubicBezTo>
                    <a:pt x="0" y="23327"/>
                    <a:pt x="23327" y="0"/>
                    <a:pt x="52102" y="0"/>
                  </a:cubicBezTo>
                  <a:close/>
                </a:path>
              </a:pathLst>
            </a:custGeom>
            <a:solidFill>
              <a:srgbClr val="D9D9D9">
                <a:alpha val="43922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614650" cy="735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3404995" y="3794391"/>
            <a:ext cx="5240844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2"/>
              </a:lnSpc>
            </a:pPr>
            <a:r>
              <a:rPr lang="en-US" sz="3287" dirty="0">
                <a:solidFill>
                  <a:srgbClr val="FFFF00"/>
                </a:solidFill>
                <a:latin typeface="Barlow"/>
                <a:ea typeface="Barlow"/>
                <a:cs typeface="Barlow"/>
                <a:sym typeface="Barlow"/>
              </a:rPr>
              <a:t>Automated Financial Dashboards 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593863" y="4987760"/>
            <a:ext cx="4899708" cy="81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5"/>
              </a:lnSpc>
            </a:pPr>
            <a:r>
              <a:rPr lang="en-US" sz="2325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Real-time dashboards built directly from validated data.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3283397" y="6548983"/>
            <a:ext cx="5497894" cy="2343220"/>
            <a:chOff x="0" y="0"/>
            <a:chExt cx="1614650" cy="688169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614650" cy="688169"/>
            </a:xfrm>
            <a:custGeom>
              <a:avLst/>
              <a:gdLst/>
              <a:ahLst/>
              <a:cxnLst/>
              <a:rect l="l" t="t" r="r" b="b"/>
              <a:pathLst>
                <a:path w="1614650" h="688169">
                  <a:moveTo>
                    <a:pt x="52102" y="0"/>
                  </a:moveTo>
                  <a:lnTo>
                    <a:pt x="1562548" y="0"/>
                  </a:lnTo>
                  <a:cubicBezTo>
                    <a:pt x="1591323" y="0"/>
                    <a:pt x="1614650" y="23327"/>
                    <a:pt x="1614650" y="52102"/>
                  </a:cubicBezTo>
                  <a:lnTo>
                    <a:pt x="1614650" y="636067"/>
                  </a:lnTo>
                  <a:cubicBezTo>
                    <a:pt x="1614650" y="664842"/>
                    <a:pt x="1591323" y="688169"/>
                    <a:pt x="1562548" y="688169"/>
                  </a:cubicBezTo>
                  <a:lnTo>
                    <a:pt x="52102" y="688169"/>
                  </a:lnTo>
                  <a:cubicBezTo>
                    <a:pt x="23327" y="688169"/>
                    <a:pt x="0" y="664842"/>
                    <a:pt x="0" y="636067"/>
                  </a:cubicBezTo>
                  <a:lnTo>
                    <a:pt x="0" y="52102"/>
                  </a:lnTo>
                  <a:cubicBezTo>
                    <a:pt x="0" y="23327"/>
                    <a:pt x="23327" y="0"/>
                    <a:pt x="52102" y="0"/>
                  </a:cubicBezTo>
                  <a:close/>
                </a:path>
              </a:pathLst>
            </a:custGeom>
            <a:solidFill>
              <a:srgbClr val="D9D9D9">
                <a:alpha val="43922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1614650" cy="735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3377286" y="6633061"/>
            <a:ext cx="5240844" cy="1154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2"/>
              </a:lnSpc>
            </a:pPr>
            <a:r>
              <a:rPr lang="en-US" sz="3287" dirty="0">
                <a:solidFill>
                  <a:srgbClr val="FFFF00"/>
                </a:solidFill>
                <a:latin typeface="Barlow"/>
                <a:ea typeface="Barlow"/>
                <a:cs typeface="Barlow"/>
                <a:sym typeface="Barlow"/>
              </a:rPr>
              <a:t>Live Visualization of Key Metrics 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582490" y="7787812"/>
            <a:ext cx="4899708" cy="81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5"/>
              </a:lnSpc>
            </a:pPr>
            <a:r>
              <a:rPr lang="en-US" sz="2325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Monitor gaps, balances, ratios, and historical trends dynamically.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9448800" y="3736886"/>
            <a:ext cx="5497894" cy="2343220"/>
            <a:chOff x="0" y="0"/>
            <a:chExt cx="1614650" cy="688169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614650" cy="688169"/>
            </a:xfrm>
            <a:custGeom>
              <a:avLst/>
              <a:gdLst/>
              <a:ahLst/>
              <a:cxnLst/>
              <a:rect l="l" t="t" r="r" b="b"/>
              <a:pathLst>
                <a:path w="1614650" h="688169">
                  <a:moveTo>
                    <a:pt x="52102" y="0"/>
                  </a:moveTo>
                  <a:lnTo>
                    <a:pt x="1562548" y="0"/>
                  </a:lnTo>
                  <a:cubicBezTo>
                    <a:pt x="1591323" y="0"/>
                    <a:pt x="1614650" y="23327"/>
                    <a:pt x="1614650" y="52102"/>
                  </a:cubicBezTo>
                  <a:lnTo>
                    <a:pt x="1614650" y="636067"/>
                  </a:lnTo>
                  <a:cubicBezTo>
                    <a:pt x="1614650" y="664842"/>
                    <a:pt x="1591323" y="688169"/>
                    <a:pt x="1562548" y="688169"/>
                  </a:cubicBezTo>
                  <a:lnTo>
                    <a:pt x="52102" y="688169"/>
                  </a:lnTo>
                  <a:cubicBezTo>
                    <a:pt x="23327" y="688169"/>
                    <a:pt x="0" y="664842"/>
                    <a:pt x="0" y="636067"/>
                  </a:cubicBezTo>
                  <a:lnTo>
                    <a:pt x="0" y="52102"/>
                  </a:lnTo>
                  <a:cubicBezTo>
                    <a:pt x="0" y="23327"/>
                    <a:pt x="23327" y="0"/>
                    <a:pt x="52102" y="0"/>
                  </a:cubicBezTo>
                  <a:close/>
                </a:path>
              </a:pathLst>
            </a:custGeom>
            <a:solidFill>
              <a:srgbClr val="D9D9D9">
                <a:alpha val="43922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47625"/>
              <a:ext cx="1614650" cy="735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9577325" y="3783254"/>
            <a:ext cx="5240844" cy="1154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2"/>
              </a:lnSpc>
            </a:pPr>
            <a:r>
              <a:rPr lang="en-US" sz="3287" dirty="0">
                <a:solidFill>
                  <a:srgbClr val="FFFF00"/>
                </a:solidFill>
                <a:latin typeface="Barlow"/>
                <a:ea typeface="Barlow"/>
                <a:cs typeface="Barlow"/>
                <a:sym typeface="Barlow"/>
              </a:rPr>
              <a:t>Forecasting with Machine Learning :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841184" y="4928480"/>
            <a:ext cx="4899708" cy="81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5"/>
              </a:lnSpc>
            </a:pPr>
            <a:r>
              <a:rPr lang="en-US" sz="2325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 past patterns to generate projections and guide decisions.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9476509" y="6633061"/>
            <a:ext cx="5497894" cy="2259142"/>
            <a:chOff x="0" y="0"/>
            <a:chExt cx="1614650" cy="630844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614650" cy="630844"/>
            </a:xfrm>
            <a:custGeom>
              <a:avLst/>
              <a:gdLst/>
              <a:ahLst/>
              <a:cxnLst/>
              <a:rect l="l" t="t" r="r" b="b"/>
              <a:pathLst>
                <a:path w="1614650" h="630844">
                  <a:moveTo>
                    <a:pt x="52102" y="0"/>
                  </a:moveTo>
                  <a:lnTo>
                    <a:pt x="1562548" y="0"/>
                  </a:lnTo>
                  <a:cubicBezTo>
                    <a:pt x="1591323" y="0"/>
                    <a:pt x="1614650" y="23327"/>
                    <a:pt x="1614650" y="52102"/>
                  </a:cubicBezTo>
                  <a:lnTo>
                    <a:pt x="1614650" y="578742"/>
                  </a:lnTo>
                  <a:cubicBezTo>
                    <a:pt x="1614650" y="607517"/>
                    <a:pt x="1591323" y="630844"/>
                    <a:pt x="1562548" y="630844"/>
                  </a:cubicBezTo>
                  <a:lnTo>
                    <a:pt x="52102" y="630844"/>
                  </a:lnTo>
                  <a:cubicBezTo>
                    <a:pt x="23327" y="630844"/>
                    <a:pt x="0" y="607517"/>
                    <a:pt x="0" y="578742"/>
                  </a:cubicBezTo>
                  <a:lnTo>
                    <a:pt x="0" y="52102"/>
                  </a:lnTo>
                  <a:cubicBezTo>
                    <a:pt x="0" y="23327"/>
                    <a:pt x="23327" y="0"/>
                    <a:pt x="52102" y="0"/>
                  </a:cubicBezTo>
                  <a:close/>
                </a:path>
              </a:pathLst>
            </a:custGeom>
            <a:solidFill>
              <a:srgbClr val="D9D9D9">
                <a:alpha val="43922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1614650" cy="6784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9640267" y="6807766"/>
            <a:ext cx="5240844" cy="526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2"/>
              </a:lnSpc>
            </a:pPr>
            <a:r>
              <a:rPr lang="en-US" sz="3287" dirty="0">
                <a:solidFill>
                  <a:srgbClr val="FFFF00"/>
                </a:solidFill>
                <a:latin typeface="Barlow"/>
                <a:ea typeface="Barlow"/>
                <a:cs typeface="Barlow"/>
                <a:sym typeface="Barlow"/>
              </a:rPr>
              <a:t>Enhanced Decision-Making :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775602" y="7467216"/>
            <a:ext cx="4899708" cy="81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5"/>
              </a:lnSpc>
            </a:pPr>
            <a:r>
              <a:rPr lang="en-US" sz="2325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Turn clean data into actionable insights for insurance stakeholders.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9336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Unlocking the Solution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235955" y="4323132"/>
            <a:ext cx="4371873" cy="798731"/>
            <a:chOff x="0" y="0"/>
            <a:chExt cx="3316054" cy="60583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316054" cy="605835"/>
            </a:xfrm>
            <a:custGeom>
              <a:avLst/>
              <a:gdLst/>
              <a:ahLst/>
              <a:cxnLst/>
              <a:rect l="l" t="t" r="r" b="b"/>
              <a:pathLst>
                <a:path w="3316054" h="605835">
                  <a:moveTo>
                    <a:pt x="3316054" y="302918"/>
                  </a:moveTo>
                  <a:lnTo>
                    <a:pt x="2909654" y="0"/>
                  </a:lnTo>
                  <a:lnTo>
                    <a:pt x="2909654" y="203200"/>
                  </a:lnTo>
                  <a:lnTo>
                    <a:pt x="0" y="203200"/>
                  </a:lnTo>
                  <a:lnTo>
                    <a:pt x="0" y="402635"/>
                  </a:lnTo>
                  <a:lnTo>
                    <a:pt x="2909654" y="402635"/>
                  </a:lnTo>
                  <a:lnTo>
                    <a:pt x="2909654" y="605835"/>
                  </a:lnTo>
                  <a:lnTo>
                    <a:pt x="3316054" y="302918"/>
                  </a:lnTo>
                  <a:close/>
                </a:path>
              </a:pathLst>
            </a:custGeom>
            <a:solidFill>
              <a:srgbClr val="DEE071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155575"/>
              <a:ext cx="3214454" cy="2470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363577" y="2092627"/>
            <a:ext cx="7971000" cy="6594086"/>
            <a:chOff x="0" y="0"/>
            <a:chExt cx="836062" cy="69164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36062" cy="691640"/>
            </a:xfrm>
            <a:custGeom>
              <a:avLst/>
              <a:gdLst/>
              <a:ahLst/>
              <a:cxnLst/>
              <a:rect l="l" t="t" r="r" b="b"/>
              <a:pathLst>
                <a:path w="836062" h="691640">
                  <a:moveTo>
                    <a:pt x="418031" y="0"/>
                  </a:moveTo>
                  <a:cubicBezTo>
                    <a:pt x="187159" y="0"/>
                    <a:pt x="0" y="154829"/>
                    <a:pt x="0" y="345820"/>
                  </a:cubicBezTo>
                  <a:cubicBezTo>
                    <a:pt x="0" y="536811"/>
                    <a:pt x="187159" y="691640"/>
                    <a:pt x="418031" y="691640"/>
                  </a:cubicBezTo>
                  <a:cubicBezTo>
                    <a:pt x="648903" y="691640"/>
                    <a:pt x="836062" y="536811"/>
                    <a:pt x="836062" y="345820"/>
                  </a:cubicBezTo>
                  <a:cubicBezTo>
                    <a:pt x="836062" y="154829"/>
                    <a:pt x="648903" y="0"/>
                    <a:pt x="418031" y="0"/>
                  </a:cubicBezTo>
                  <a:close/>
                </a:path>
              </a:pathLst>
            </a:custGeom>
            <a:solidFill>
              <a:srgbClr val="40454E"/>
            </a:solidFill>
            <a:ln w="38100" cap="sq">
              <a:solidFill>
                <a:srgbClr val="B6C2CD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8381" y="17216"/>
              <a:ext cx="679300" cy="609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7988150" y="2352131"/>
            <a:ext cx="2667011" cy="2927856"/>
          </a:xfrm>
          <a:custGeom>
            <a:avLst/>
            <a:gdLst/>
            <a:ahLst/>
            <a:cxnLst/>
            <a:rect l="l" t="t" r="r" b="b"/>
            <a:pathLst>
              <a:path w="2667011" h="2927856">
                <a:moveTo>
                  <a:pt x="0" y="0"/>
                </a:moveTo>
                <a:lnTo>
                  <a:pt x="2667011" y="0"/>
                </a:lnTo>
                <a:lnTo>
                  <a:pt x="2667011" y="2927856"/>
                </a:lnTo>
                <a:lnTo>
                  <a:pt x="0" y="2927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 rot="5400000">
            <a:off x="10240324" y="3971016"/>
            <a:ext cx="2584530" cy="2837308"/>
          </a:xfrm>
          <a:custGeom>
            <a:avLst/>
            <a:gdLst/>
            <a:ahLst/>
            <a:cxnLst/>
            <a:rect l="l" t="t" r="r" b="b"/>
            <a:pathLst>
              <a:path w="2584530" h="2837308">
                <a:moveTo>
                  <a:pt x="0" y="0"/>
                </a:moveTo>
                <a:lnTo>
                  <a:pt x="2584530" y="0"/>
                </a:lnTo>
                <a:lnTo>
                  <a:pt x="2584530" y="2837308"/>
                </a:lnTo>
                <a:lnTo>
                  <a:pt x="0" y="28373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 rot="-10800000">
            <a:off x="8015572" y="5633353"/>
            <a:ext cx="2667011" cy="2927856"/>
          </a:xfrm>
          <a:custGeom>
            <a:avLst/>
            <a:gdLst/>
            <a:ahLst/>
            <a:cxnLst/>
            <a:rect l="l" t="t" r="r" b="b"/>
            <a:pathLst>
              <a:path w="2667011" h="2927856">
                <a:moveTo>
                  <a:pt x="0" y="0"/>
                </a:moveTo>
                <a:lnTo>
                  <a:pt x="2667010" y="0"/>
                </a:lnTo>
                <a:lnTo>
                  <a:pt x="2667010" y="2927856"/>
                </a:lnTo>
                <a:lnTo>
                  <a:pt x="0" y="2927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 rot="-5400000">
            <a:off x="5837678" y="3966983"/>
            <a:ext cx="2667011" cy="2927856"/>
          </a:xfrm>
          <a:custGeom>
            <a:avLst/>
            <a:gdLst/>
            <a:ahLst/>
            <a:cxnLst/>
            <a:rect l="l" t="t" r="r" b="b"/>
            <a:pathLst>
              <a:path w="2667011" h="2927856">
                <a:moveTo>
                  <a:pt x="0" y="0"/>
                </a:moveTo>
                <a:lnTo>
                  <a:pt x="2667011" y="0"/>
                </a:lnTo>
                <a:lnTo>
                  <a:pt x="2667011" y="2927855"/>
                </a:lnTo>
                <a:lnTo>
                  <a:pt x="0" y="29278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6906192" y="4377932"/>
            <a:ext cx="529984" cy="527093"/>
          </a:xfrm>
          <a:custGeom>
            <a:avLst/>
            <a:gdLst/>
            <a:ahLst/>
            <a:cxnLst/>
            <a:rect l="l" t="t" r="r" b="b"/>
            <a:pathLst>
              <a:path w="529984" h="527093">
                <a:moveTo>
                  <a:pt x="0" y="0"/>
                </a:moveTo>
                <a:lnTo>
                  <a:pt x="529983" y="0"/>
                </a:lnTo>
                <a:lnTo>
                  <a:pt x="529983" y="527093"/>
                </a:lnTo>
                <a:lnTo>
                  <a:pt x="0" y="5270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8981849" y="4097405"/>
            <a:ext cx="785350" cy="781066"/>
          </a:xfrm>
          <a:custGeom>
            <a:avLst/>
            <a:gdLst/>
            <a:ahLst/>
            <a:cxnLst/>
            <a:rect l="l" t="t" r="r" b="b"/>
            <a:pathLst>
              <a:path w="785350" h="781066">
                <a:moveTo>
                  <a:pt x="0" y="0"/>
                </a:moveTo>
                <a:lnTo>
                  <a:pt x="785349" y="0"/>
                </a:lnTo>
                <a:lnTo>
                  <a:pt x="785349" y="781066"/>
                </a:lnTo>
                <a:lnTo>
                  <a:pt x="0" y="78106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1319750" y="5888354"/>
            <a:ext cx="425678" cy="536979"/>
          </a:xfrm>
          <a:custGeom>
            <a:avLst/>
            <a:gdLst/>
            <a:ahLst/>
            <a:cxnLst/>
            <a:rect l="l" t="t" r="r" b="b"/>
            <a:pathLst>
              <a:path w="425678" h="536979">
                <a:moveTo>
                  <a:pt x="0" y="0"/>
                </a:moveTo>
                <a:lnTo>
                  <a:pt x="425678" y="0"/>
                </a:lnTo>
                <a:lnTo>
                  <a:pt x="425678" y="536979"/>
                </a:lnTo>
                <a:lnTo>
                  <a:pt x="0" y="5369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9036850" y="6080128"/>
            <a:ext cx="675347" cy="690411"/>
          </a:xfrm>
          <a:custGeom>
            <a:avLst/>
            <a:gdLst/>
            <a:ahLst/>
            <a:cxnLst/>
            <a:rect l="l" t="t" r="r" b="b"/>
            <a:pathLst>
              <a:path w="675347" h="690411">
                <a:moveTo>
                  <a:pt x="0" y="0"/>
                </a:moveTo>
                <a:lnTo>
                  <a:pt x="675347" y="0"/>
                </a:lnTo>
                <a:lnTo>
                  <a:pt x="675347" y="690411"/>
                </a:lnTo>
                <a:lnTo>
                  <a:pt x="0" y="69041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0" y="4243133"/>
            <a:ext cx="4273251" cy="798731"/>
            <a:chOff x="0" y="0"/>
            <a:chExt cx="3241249" cy="60583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3241249" cy="605835"/>
            </a:xfrm>
            <a:custGeom>
              <a:avLst/>
              <a:gdLst/>
              <a:ahLst/>
              <a:cxnLst/>
              <a:rect l="l" t="t" r="r" b="b"/>
              <a:pathLst>
                <a:path w="3241249" h="605835">
                  <a:moveTo>
                    <a:pt x="3241249" y="302918"/>
                  </a:moveTo>
                  <a:lnTo>
                    <a:pt x="2834849" y="0"/>
                  </a:lnTo>
                  <a:lnTo>
                    <a:pt x="2834849" y="203200"/>
                  </a:lnTo>
                  <a:lnTo>
                    <a:pt x="0" y="203200"/>
                  </a:lnTo>
                  <a:lnTo>
                    <a:pt x="0" y="402635"/>
                  </a:lnTo>
                  <a:lnTo>
                    <a:pt x="2834849" y="402635"/>
                  </a:lnTo>
                  <a:lnTo>
                    <a:pt x="2834849" y="605835"/>
                  </a:lnTo>
                  <a:lnTo>
                    <a:pt x="3241249" y="302918"/>
                  </a:lnTo>
                  <a:close/>
                </a:path>
              </a:pathLst>
            </a:custGeom>
            <a:solidFill>
              <a:srgbClr val="DEE071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155575"/>
              <a:ext cx="3139649" cy="2470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2339246" y="6279524"/>
            <a:ext cx="817757" cy="817757"/>
          </a:xfrm>
          <a:custGeom>
            <a:avLst/>
            <a:gdLst/>
            <a:ahLst/>
            <a:cxnLst/>
            <a:rect l="l" t="t" r="r" b="b"/>
            <a:pathLst>
              <a:path w="817757" h="817757">
                <a:moveTo>
                  <a:pt x="0" y="0"/>
                </a:moveTo>
                <a:lnTo>
                  <a:pt x="817757" y="0"/>
                </a:lnTo>
                <a:lnTo>
                  <a:pt x="817757" y="817757"/>
                </a:lnTo>
                <a:lnTo>
                  <a:pt x="0" y="81775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5442529" y="6273056"/>
            <a:ext cx="817757" cy="817757"/>
          </a:xfrm>
          <a:custGeom>
            <a:avLst/>
            <a:gdLst/>
            <a:ahLst/>
            <a:cxnLst/>
            <a:rect l="l" t="t" r="r" b="b"/>
            <a:pathLst>
              <a:path w="817757" h="817757">
                <a:moveTo>
                  <a:pt x="0" y="0"/>
                </a:moveTo>
                <a:lnTo>
                  <a:pt x="817757" y="0"/>
                </a:lnTo>
                <a:lnTo>
                  <a:pt x="817757" y="817757"/>
                </a:lnTo>
                <a:lnTo>
                  <a:pt x="0" y="817757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7" name="TextBox 37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342636" y="1096590"/>
            <a:ext cx="7602727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Core Idea – Automate. Normalize. Validate.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5985272" y="5090804"/>
            <a:ext cx="2371822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3"/>
              </a:lnSpc>
            </a:pPr>
            <a:r>
              <a:rPr lang="en-US" sz="2273" b="1" dirty="0">
                <a:solidFill>
                  <a:schemeClr val="bg1"/>
                </a:solidFill>
                <a:latin typeface="Barlow Bold"/>
                <a:ea typeface="Barlow Bold"/>
                <a:cs typeface="Barlow Bold"/>
                <a:sym typeface="Barlow Bold"/>
              </a:rPr>
              <a:t>Automated Detection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8163166" y="3305475"/>
            <a:ext cx="2371822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3"/>
              </a:lnSpc>
            </a:pPr>
            <a:r>
              <a:rPr lang="en-US" sz="2273" b="1" dirty="0">
                <a:solidFill>
                  <a:srgbClr val="FFFF66"/>
                </a:solidFill>
                <a:latin typeface="Barlow Bold"/>
                <a:ea typeface="Barlow Bold"/>
                <a:cs typeface="Barlow Bold"/>
                <a:sym typeface="Barlow Bold"/>
              </a:rPr>
              <a:t>Smart Cleaning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393476" y="4857400"/>
            <a:ext cx="2278227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3"/>
              </a:lnSpc>
            </a:pPr>
            <a:r>
              <a:rPr lang="en-US" sz="2273" b="1" dirty="0">
                <a:solidFill>
                  <a:schemeClr val="bg1"/>
                </a:solidFill>
                <a:latin typeface="Barlow Bold"/>
                <a:ea typeface="Barlow Bold"/>
                <a:cs typeface="Barlow Bold"/>
                <a:sym typeface="Barlow Bold"/>
              </a:rPr>
              <a:t>Data Normalization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163166" y="7110536"/>
            <a:ext cx="2371822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3"/>
              </a:lnSpc>
            </a:pPr>
            <a:r>
              <a:rPr lang="en-US" sz="2273" b="1" dirty="0">
                <a:solidFill>
                  <a:srgbClr val="FFFF66"/>
                </a:solidFill>
                <a:latin typeface="Barlow Bold"/>
                <a:ea typeface="Barlow Bold"/>
                <a:cs typeface="Barlow Bold"/>
                <a:sym typeface="Barlow Bold"/>
              </a:rPr>
              <a:t>Validation Loop</a:t>
            </a:r>
          </a:p>
        </p:txBody>
      </p:sp>
      <p:sp>
        <p:nvSpPr>
          <p:cNvPr id="43" name="Freeform 43"/>
          <p:cNvSpPr/>
          <p:nvPr/>
        </p:nvSpPr>
        <p:spPr>
          <a:xfrm>
            <a:off x="2280769" y="8865492"/>
            <a:ext cx="13512162" cy="589622"/>
          </a:xfrm>
          <a:custGeom>
            <a:avLst/>
            <a:gdLst/>
            <a:ahLst/>
            <a:cxnLst/>
            <a:rect l="l" t="t" r="r" b="b"/>
            <a:pathLst>
              <a:path w="13512162" h="589622">
                <a:moveTo>
                  <a:pt x="0" y="0"/>
                </a:moveTo>
                <a:lnTo>
                  <a:pt x="13512162" y="0"/>
                </a:lnTo>
                <a:lnTo>
                  <a:pt x="13512162" y="589621"/>
                </a:lnTo>
                <a:lnTo>
                  <a:pt x="0" y="58962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44" name="TextBox 44"/>
          <p:cNvSpPr txBox="1"/>
          <p:nvPr/>
        </p:nvSpPr>
        <p:spPr>
          <a:xfrm>
            <a:off x="5453394" y="8922898"/>
            <a:ext cx="7842258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4"/>
              </a:lnSpc>
            </a:pPr>
            <a:r>
              <a:rPr lang="en-US" sz="2867" dirty="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-Turning Raw Data into </a:t>
            </a:r>
            <a:r>
              <a:rPr lang="en-US" sz="2867" b="1" dirty="0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Actionable </a:t>
            </a:r>
            <a:r>
              <a:rPr lang="en-US" sz="2867" dirty="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Insights-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32671" y="5147086"/>
            <a:ext cx="5230906" cy="100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4"/>
              </a:lnSpc>
            </a:pPr>
            <a:r>
              <a:rPr lang="en-US" sz="2867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PDF Financial Reports</a:t>
            </a:r>
          </a:p>
          <a:p>
            <a:pPr algn="ctr">
              <a:lnSpc>
                <a:spcPts val="4014"/>
              </a:lnSpc>
            </a:pPr>
            <a:r>
              <a:rPr lang="en-US" sz="2867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 (CMF – scraped automatically)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235955" y="5213312"/>
            <a:ext cx="5230906" cy="100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4"/>
              </a:lnSpc>
            </a:pPr>
            <a:r>
              <a:rPr lang="en-US" sz="2867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Validated, Clean Excel Tables</a:t>
            </a:r>
          </a:p>
          <a:p>
            <a:pPr algn="ctr">
              <a:lnSpc>
                <a:spcPts val="4014"/>
              </a:lnSpc>
            </a:pPr>
            <a:r>
              <a:rPr lang="en-US" sz="2867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 (Ready for analytics)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4025758" y="9472633"/>
            <a:ext cx="10919156" cy="498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4"/>
              </a:lnSpc>
            </a:pPr>
            <a:r>
              <a:rPr lang="en-US" sz="2867" dirty="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No manual work – No repetitive checks – </a:t>
            </a:r>
            <a:r>
              <a:rPr lang="en-US" sz="2867" b="1" dirty="0">
                <a:solidFill>
                  <a:srgbClr val="EDD92E"/>
                </a:solidFill>
                <a:latin typeface="Barlow Bold"/>
                <a:ea typeface="Barlow Bold"/>
                <a:cs typeface="Barlow Bold"/>
                <a:sym typeface="Barlow Bold"/>
              </a:rPr>
              <a:t>100% automation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9336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Unlocking the Solution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640783" y="4532950"/>
            <a:ext cx="2473433" cy="2473433"/>
          </a:xfrm>
          <a:custGeom>
            <a:avLst/>
            <a:gdLst/>
            <a:ahLst/>
            <a:cxnLst/>
            <a:rect l="l" t="t" r="r" b="b"/>
            <a:pathLst>
              <a:path w="2473433" h="2473433">
                <a:moveTo>
                  <a:pt x="0" y="0"/>
                </a:moveTo>
                <a:lnTo>
                  <a:pt x="2473432" y="0"/>
                </a:lnTo>
                <a:lnTo>
                  <a:pt x="2473432" y="2473432"/>
                </a:lnTo>
                <a:lnTo>
                  <a:pt x="0" y="24734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8586568" y="3759037"/>
            <a:ext cx="602548" cy="603646"/>
          </a:xfrm>
          <a:custGeom>
            <a:avLst/>
            <a:gdLst/>
            <a:ahLst/>
            <a:cxnLst/>
            <a:rect l="l" t="t" r="r" b="b"/>
            <a:pathLst>
              <a:path w="602548" h="603646">
                <a:moveTo>
                  <a:pt x="0" y="0"/>
                </a:moveTo>
                <a:lnTo>
                  <a:pt x="602548" y="0"/>
                </a:lnTo>
                <a:lnTo>
                  <a:pt x="602548" y="603645"/>
                </a:lnTo>
                <a:lnTo>
                  <a:pt x="0" y="603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0318011" y="5421016"/>
            <a:ext cx="606946" cy="606946"/>
          </a:xfrm>
          <a:custGeom>
            <a:avLst/>
            <a:gdLst/>
            <a:ahLst/>
            <a:cxnLst/>
            <a:rect l="l" t="t" r="r" b="b"/>
            <a:pathLst>
              <a:path w="606946" h="606946">
                <a:moveTo>
                  <a:pt x="0" y="0"/>
                </a:moveTo>
                <a:lnTo>
                  <a:pt x="606946" y="0"/>
                </a:lnTo>
                <a:lnTo>
                  <a:pt x="606946" y="606946"/>
                </a:lnTo>
                <a:lnTo>
                  <a:pt x="0" y="606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8664660" y="7177832"/>
            <a:ext cx="425678" cy="536979"/>
          </a:xfrm>
          <a:custGeom>
            <a:avLst/>
            <a:gdLst/>
            <a:ahLst/>
            <a:cxnLst/>
            <a:rect l="l" t="t" r="r" b="b"/>
            <a:pathLst>
              <a:path w="425678" h="536979">
                <a:moveTo>
                  <a:pt x="0" y="0"/>
                </a:moveTo>
                <a:lnTo>
                  <a:pt x="425678" y="0"/>
                </a:lnTo>
                <a:lnTo>
                  <a:pt x="425678" y="536980"/>
                </a:lnTo>
                <a:lnTo>
                  <a:pt x="0" y="53698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6756817" y="5259545"/>
            <a:ext cx="751652" cy="768417"/>
          </a:xfrm>
          <a:custGeom>
            <a:avLst/>
            <a:gdLst/>
            <a:ahLst/>
            <a:cxnLst/>
            <a:rect l="l" t="t" r="r" b="b"/>
            <a:pathLst>
              <a:path w="751652" h="768417">
                <a:moveTo>
                  <a:pt x="0" y="0"/>
                </a:moveTo>
                <a:lnTo>
                  <a:pt x="751652" y="0"/>
                </a:lnTo>
                <a:lnTo>
                  <a:pt x="751652" y="768417"/>
                </a:lnTo>
                <a:lnTo>
                  <a:pt x="0" y="7684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342636" y="1096590"/>
            <a:ext cx="10294288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Milestones to Hit – Broader Impact on the Insurance Sector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855909" y="3001679"/>
            <a:ext cx="8298113" cy="433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71"/>
              </a:lnSpc>
            </a:pPr>
            <a:r>
              <a:rPr lang="en-US" sz="247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Real-time data unlocks faster and smarter business moves.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248180" y="2595417"/>
            <a:ext cx="4676777" cy="463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9730" lvl="1" indent="-289865" algn="just">
              <a:lnSpc>
                <a:spcPts val="3759"/>
              </a:lnSpc>
              <a:buFont typeface="Arial"/>
              <a:buChar char="•"/>
            </a:pPr>
            <a:r>
              <a:rPr lang="en-US" sz="2685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Boosted Strategic Agility :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365735" y="5509506"/>
            <a:ext cx="5947319" cy="870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1"/>
              </a:lnSpc>
            </a:pPr>
            <a:r>
              <a:rPr lang="en-US" sz="247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Automating repetitive tasks frees up expert time for high-value work.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124982" y="5103244"/>
            <a:ext cx="4939638" cy="463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9730" lvl="1" indent="-289865" algn="just">
              <a:lnSpc>
                <a:spcPts val="3759"/>
              </a:lnSpc>
              <a:buFont typeface="Arial"/>
              <a:buChar char="•"/>
            </a:pPr>
            <a:r>
              <a:rPr lang="en-US" sz="2685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Leaner Operations :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70209" y="5509506"/>
            <a:ext cx="5947319" cy="870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1"/>
              </a:lnSpc>
            </a:pPr>
            <a:r>
              <a:rPr lang="en-US" sz="247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Validated data builds confidence across stakeholders and regulators.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29456" y="5103244"/>
            <a:ext cx="4939638" cy="463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9730" lvl="1" indent="-289865" algn="just">
              <a:lnSpc>
                <a:spcPts val="3759"/>
              </a:lnSpc>
              <a:buFont typeface="Arial"/>
              <a:buChar char="•"/>
            </a:pPr>
            <a:r>
              <a:rPr lang="en-US" sz="2685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Trustworthy Insights 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354384" y="8385451"/>
            <a:ext cx="10361286" cy="87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71"/>
              </a:lnSpc>
            </a:pPr>
            <a:r>
              <a:rPr lang="en-US" sz="2479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Normalized reporting sets the ground for cross-company comparison.</a:t>
            </a:r>
          </a:p>
          <a:p>
            <a:pPr algn="just">
              <a:lnSpc>
                <a:spcPts val="3471"/>
              </a:lnSpc>
            </a:pPr>
            <a:endParaRPr lang="en-US" sz="2479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6248180" y="7979189"/>
            <a:ext cx="6397611" cy="463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9730" lvl="1" indent="-289865" algn="just">
              <a:lnSpc>
                <a:spcPts val="3759"/>
              </a:lnSpc>
              <a:buFont typeface="Arial"/>
              <a:buChar char="•"/>
            </a:pPr>
            <a:r>
              <a:rPr lang="en-US" sz="2685" b="1">
                <a:solidFill>
                  <a:srgbClr val="DEE071"/>
                </a:solidFill>
                <a:latin typeface="Barlow Bold"/>
                <a:ea typeface="Barlow Bold"/>
                <a:cs typeface="Barlow Bold"/>
                <a:sym typeface="Barlow Bold"/>
              </a:rPr>
              <a:t>Industry-Wide Data Standards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136780" y="2944202"/>
            <a:ext cx="4014439" cy="4114800"/>
          </a:xfrm>
          <a:custGeom>
            <a:avLst/>
            <a:gdLst/>
            <a:ahLst/>
            <a:cxnLst/>
            <a:rect l="l" t="t" r="r" b="b"/>
            <a:pathLst>
              <a:path w="4014439" h="4114800">
                <a:moveTo>
                  <a:pt x="0" y="0"/>
                </a:moveTo>
                <a:lnTo>
                  <a:pt x="4014440" y="0"/>
                </a:lnTo>
                <a:lnTo>
                  <a:pt x="40144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AutoShape 19"/>
          <p:cNvSpPr/>
          <p:nvPr/>
        </p:nvSpPr>
        <p:spPr>
          <a:xfrm>
            <a:off x="4855909" y="4127675"/>
            <a:ext cx="3246120" cy="0"/>
          </a:xfrm>
          <a:prstGeom prst="line">
            <a:avLst/>
          </a:prstGeom>
          <a:ln w="38100" cap="flat">
            <a:solidFill>
              <a:srgbClr val="FDE603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0" name="AutoShape 20"/>
          <p:cNvSpPr/>
          <p:nvPr/>
        </p:nvSpPr>
        <p:spPr>
          <a:xfrm flipH="1">
            <a:off x="10118163" y="5983893"/>
            <a:ext cx="3246120" cy="0"/>
          </a:xfrm>
          <a:prstGeom prst="line">
            <a:avLst/>
          </a:prstGeom>
          <a:ln w="38100" cap="flat">
            <a:solidFill>
              <a:srgbClr val="FDE603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1" name="TextBox 21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5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165882" y="1096590"/>
            <a:ext cx="8198401" cy="546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How the Project Works – From Input to Output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" y="3734120"/>
            <a:ext cx="4510223" cy="110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24835" y="3254048"/>
            <a:ext cx="3917954" cy="548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749077" y="5637002"/>
            <a:ext cx="4510223" cy="110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Data Validation &amp; Transformation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045211" y="5156929"/>
            <a:ext cx="3917954" cy="548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2 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044800" y="7163082"/>
            <a:ext cx="8198401" cy="111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3163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Two-Phase</a:t>
            </a: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Journey : </a:t>
            </a:r>
          </a:p>
          <a:p>
            <a:pPr algn="ctr">
              <a:lnSpc>
                <a:spcPts val="4429"/>
              </a:lnSpc>
            </a:pPr>
            <a:r>
              <a:rPr lang="en-US" sz="3163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Extraction First, Validation Next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4817743" y="2848657"/>
            <a:ext cx="7884250" cy="1425875"/>
          </a:xfrm>
          <a:custGeom>
            <a:avLst/>
            <a:gdLst/>
            <a:ahLst/>
            <a:cxnLst/>
            <a:rect l="l" t="t" r="r" b="b"/>
            <a:pathLst>
              <a:path w="7884250" h="1425875">
                <a:moveTo>
                  <a:pt x="0" y="0"/>
                </a:moveTo>
                <a:lnTo>
                  <a:pt x="7884250" y="0"/>
                </a:lnTo>
                <a:lnTo>
                  <a:pt x="7884250" y="1425875"/>
                </a:lnTo>
                <a:lnTo>
                  <a:pt x="0" y="1425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AutoShape 19"/>
          <p:cNvSpPr/>
          <p:nvPr/>
        </p:nvSpPr>
        <p:spPr>
          <a:xfrm flipH="1">
            <a:off x="4218428" y="4490308"/>
            <a:ext cx="745285" cy="220264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AutoShape 20"/>
          <p:cNvSpPr/>
          <p:nvPr/>
        </p:nvSpPr>
        <p:spPr>
          <a:xfrm flipH="1">
            <a:off x="6946251" y="4422742"/>
            <a:ext cx="56789" cy="130686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>
            <a:off x="9094715" y="4490308"/>
            <a:ext cx="1016953" cy="259977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TextBox 22"/>
          <p:cNvSpPr txBox="1"/>
          <p:nvPr/>
        </p:nvSpPr>
        <p:spPr>
          <a:xfrm>
            <a:off x="12388887" y="5672460"/>
            <a:ext cx="3228417" cy="125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Laying the groundwork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for seamless data validation</a:t>
            </a:r>
          </a:p>
        </p:txBody>
      </p:sp>
      <p:sp>
        <p:nvSpPr>
          <p:cNvPr id="23" name="AutoShape 23"/>
          <p:cNvSpPr/>
          <p:nvPr/>
        </p:nvSpPr>
        <p:spPr>
          <a:xfrm>
            <a:off x="11328352" y="4490308"/>
            <a:ext cx="1373641" cy="1239302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4" name="TextBox 24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6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264228" y="1030134"/>
            <a:ext cx="93859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76823" y="6736466"/>
            <a:ext cx="3544654" cy="125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Dramatic reduction in manual workload :</a:t>
            </a:r>
          </a:p>
          <a:p>
            <a:pPr algn="ctr">
              <a:lnSpc>
                <a:spcPts val="3312"/>
              </a:lnSpc>
            </a:pP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from </a:t>
            </a:r>
            <a:r>
              <a:rPr lang="en-US" sz="236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hours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to </a:t>
            </a:r>
            <a:r>
              <a:rPr lang="en-US" sz="236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minutes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388831" y="5749487"/>
            <a:ext cx="3228417" cy="835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Accurate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extraction of critical financial tables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376323" y="7106548"/>
            <a:ext cx="4220563" cy="835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Enabling data-driven decisions with </a:t>
            </a:r>
            <a:r>
              <a:rPr lang="en-US" sz="2366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tructured</a:t>
            </a:r>
            <a:r>
              <a:rPr lang="en-US" sz="2366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data</a:t>
            </a:r>
          </a:p>
        </p:txBody>
      </p:sp>
      <p:sp>
        <p:nvSpPr>
          <p:cNvPr id="30" name="Freeform 30"/>
          <p:cNvSpPr/>
          <p:nvPr/>
        </p:nvSpPr>
        <p:spPr>
          <a:xfrm>
            <a:off x="2053861" y="8756028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4" y="0"/>
                </a:lnTo>
                <a:lnTo>
                  <a:pt x="13563444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31" name="TextBox 31"/>
          <p:cNvSpPr txBox="1"/>
          <p:nvPr/>
        </p:nvSpPr>
        <p:spPr>
          <a:xfrm>
            <a:off x="2670695" y="8769319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Unlocking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Hidden Data : 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Automating 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Financial Extraction-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684317" y="2970082"/>
            <a:ext cx="2310278" cy="2235477"/>
          </a:xfrm>
          <a:custGeom>
            <a:avLst/>
            <a:gdLst/>
            <a:ahLst/>
            <a:cxnLst/>
            <a:rect l="l" t="t" r="r" b="b"/>
            <a:pathLst>
              <a:path w="2310278" h="2235477">
                <a:moveTo>
                  <a:pt x="0" y="0"/>
                </a:moveTo>
                <a:lnTo>
                  <a:pt x="2310277" y="0"/>
                </a:lnTo>
                <a:lnTo>
                  <a:pt x="2310277" y="2235477"/>
                </a:lnTo>
                <a:lnTo>
                  <a:pt x="0" y="22354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rnd">
            <a:noFill/>
            <a:prstDash val="solid"/>
            <a:round/>
          </a:ln>
        </p:spPr>
      </p:sp>
      <p:sp>
        <p:nvSpPr>
          <p:cNvPr id="19" name="AutoShape 19"/>
          <p:cNvSpPr/>
          <p:nvPr/>
        </p:nvSpPr>
        <p:spPr>
          <a:xfrm>
            <a:off x="6645265" y="3356862"/>
            <a:ext cx="1577681" cy="4150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AutoShape 20"/>
          <p:cNvSpPr/>
          <p:nvPr/>
        </p:nvSpPr>
        <p:spPr>
          <a:xfrm flipH="1">
            <a:off x="9365019" y="3356862"/>
            <a:ext cx="1651341" cy="27525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 flipH="1" flipV="1">
            <a:off x="8829843" y="4666929"/>
            <a:ext cx="9613" cy="1373866"/>
          </a:xfrm>
          <a:prstGeom prst="line">
            <a:avLst/>
          </a:prstGeom>
          <a:ln w="28575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Freeform 22"/>
          <p:cNvSpPr/>
          <p:nvPr/>
        </p:nvSpPr>
        <p:spPr>
          <a:xfrm>
            <a:off x="4518612" y="2221539"/>
            <a:ext cx="783159" cy="790344"/>
          </a:xfrm>
          <a:custGeom>
            <a:avLst/>
            <a:gdLst/>
            <a:ahLst/>
            <a:cxnLst/>
            <a:rect l="l" t="t" r="r" b="b"/>
            <a:pathLst>
              <a:path w="783159" h="790344">
                <a:moveTo>
                  <a:pt x="0" y="0"/>
                </a:moveTo>
                <a:lnTo>
                  <a:pt x="783159" y="0"/>
                </a:lnTo>
                <a:lnTo>
                  <a:pt x="783159" y="790344"/>
                </a:lnTo>
                <a:lnTo>
                  <a:pt x="0" y="7903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8613280" y="5659759"/>
            <a:ext cx="433125" cy="594061"/>
          </a:xfrm>
          <a:custGeom>
            <a:avLst/>
            <a:gdLst/>
            <a:ahLst/>
            <a:cxnLst/>
            <a:rect l="l" t="t" r="r" b="b"/>
            <a:pathLst>
              <a:path w="433125" h="594061">
                <a:moveTo>
                  <a:pt x="0" y="0"/>
                </a:moveTo>
                <a:lnTo>
                  <a:pt x="433125" y="0"/>
                </a:lnTo>
                <a:lnTo>
                  <a:pt x="433125" y="594062"/>
                </a:lnTo>
                <a:lnTo>
                  <a:pt x="0" y="59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2735453" y="2221539"/>
            <a:ext cx="755574" cy="758331"/>
          </a:xfrm>
          <a:custGeom>
            <a:avLst/>
            <a:gdLst/>
            <a:ahLst/>
            <a:cxnLst/>
            <a:rect l="l" t="t" r="r" b="b"/>
            <a:pathLst>
              <a:path w="755574" h="758331">
                <a:moveTo>
                  <a:pt x="0" y="0"/>
                </a:moveTo>
                <a:lnTo>
                  <a:pt x="755574" y="0"/>
                </a:lnTo>
                <a:lnTo>
                  <a:pt x="755574" y="758332"/>
                </a:lnTo>
                <a:lnTo>
                  <a:pt x="0" y="7583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2338114" y="3486232"/>
            <a:ext cx="5144157" cy="1887769"/>
            <a:chOff x="0" y="0"/>
            <a:chExt cx="1510763" cy="55441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10763" cy="554410"/>
            </a:xfrm>
            <a:custGeom>
              <a:avLst/>
              <a:gdLst/>
              <a:ahLst/>
              <a:cxnLst/>
              <a:rect l="l" t="t" r="r" b="b"/>
              <a:pathLst>
                <a:path w="1510763" h="554410">
                  <a:moveTo>
                    <a:pt x="55685" y="0"/>
                  </a:moveTo>
                  <a:lnTo>
                    <a:pt x="1455078" y="0"/>
                  </a:lnTo>
                  <a:cubicBezTo>
                    <a:pt x="1485832" y="0"/>
                    <a:pt x="1510763" y="24931"/>
                    <a:pt x="1510763" y="55685"/>
                  </a:cubicBezTo>
                  <a:lnTo>
                    <a:pt x="1510763" y="498725"/>
                  </a:lnTo>
                  <a:cubicBezTo>
                    <a:pt x="1510763" y="529479"/>
                    <a:pt x="1485832" y="554410"/>
                    <a:pt x="1455078" y="554410"/>
                  </a:cubicBezTo>
                  <a:lnTo>
                    <a:pt x="55685" y="554410"/>
                  </a:lnTo>
                  <a:cubicBezTo>
                    <a:pt x="24931" y="554410"/>
                    <a:pt x="0" y="529479"/>
                    <a:pt x="0" y="498725"/>
                  </a:cubicBezTo>
                  <a:lnTo>
                    <a:pt x="0" y="55685"/>
                  </a:lnTo>
                  <a:cubicBezTo>
                    <a:pt x="0" y="24931"/>
                    <a:pt x="24931" y="0"/>
                    <a:pt x="55685" y="0"/>
                  </a:cubicBez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510763" cy="6020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7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264228" y="1030134"/>
            <a:ext cx="93859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680835" y="2903407"/>
            <a:ext cx="2818832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Web Scraping :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31929" y="2979870"/>
            <a:ext cx="3362622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PDF Extraction 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482271" y="6187146"/>
            <a:ext cx="2818832" cy="5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7"/>
              </a:lnSpc>
            </a:pPr>
            <a:r>
              <a:rPr lang="en-US" sz="3227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Database 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252606" y="3484417"/>
            <a:ext cx="2225507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AA8D00"/>
                </a:solidFill>
                <a:latin typeface="Barlow"/>
                <a:ea typeface="Barlow"/>
                <a:cs typeface="Barlow"/>
                <a:sym typeface="Barlow"/>
              </a:rPr>
              <a:t>Selenium :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625157" y="3882600"/>
            <a:ext cx="4857114" cy="759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Automates download of financial PDFs from CMF website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10585703" y="3583857"/>
            <a:ext cx="6064445" cy="2208209"/>
            <a:chOff x="0" y="0"/>
            <a:chExt cx="1781038" cy="5771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781038" cy="577118"/>
            </a:xfrm>
            <a:custGeom>
              <a:avLst/>
              <a:gdLst/>
              <a:ahLst/>
              <a:cxnLst/>
              <a:rect l="l" t="t" r="r" b="b"/>
              <a:pathLst>
                <a:path w="1781038" h="577118">
                  <a:moveTo>
                    <a:pt x="47234" y="0"/>
                  </a:moveTo>
                  <a:lnTo>
                    <a:pt x="1733803" y="0"/>
                  </a:lnTo>
                  <a:cubicBezTo>
                    <a:pt x="1746331" y="0"/>
                    <a:pt x="1758345" y="4976"/>
                    <a:pt x="1767203" y="13835"/>
                  </a:cubicBezTo>
                  <a:cubicBezTo>
                    <a:pt x="1776062" y="22693"/>
                    <a:pt x="1781038" y="34707"/>
                    <a:pt x="1781038" y="47234"/>
                  </a:cubicBezTo>
                  <a:lnTo>
                    <a:pt x="1781038" y="529884"/>
                  </a:lnTo>
                  <a:cubicBezTo>
                    <a:pt x="1781038" y="542411"/>
                    <a:pt x="1776062" y="554425"/>
                    <a:pt x="1767203" y="563283"/>
                  </a:cubicBezTo>
                  <a:cubicBezTo>
                    <a:pt x="1758345" y="572142"/>
                    <a:pt x="1746331" y="577118"/>
                    <a:pt x="1733803" y="577118"/>
                  </a:cubicBezTo>
                  <a:lnTo>
                    <a:pt x="47234" y="577118"/>
                  </a:lnTo>
                  <a:cubicBezTo>
                    <a:pt x="34707" y="577118"/>
                    <a:pt x="22693" y="572142"/>
                    <a:pt x="13835" y="563283"/>
                  </a:cubicBezTo>
                  <a:cubicBezTo>
                    <a:pt x="4976" y="554425"/>
                    <a:pt x="0" y="542411"/>
                    <a:pt x="0" y="529884"/>
                  </a:cubicBezTo>
                  <a:lnTo>
                    <a:pt x="0" y="47234"/>
                  </a:lnTo>
                  <a:cubicBezTo>
                    <a:pt x="0" y="34707"/>
                    <a:pt x="4976" y="22693"/>
                    <a:pt x="13835" y="13835"/>
                  </a:cubicBezTo>
                  <a:cubicBezTo>
                    <a:pt x="22693" y="4976"/>
                    <a:pt x="34707" y="0"/>
                    <a:pt x="47234" y="0"/>
                  </a:cubicBez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1781038" cy="624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2252606" y="4772768"/>
            <a:ext cx="3302473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AA8D00"/>
                </a:solidFill>
                <a:latin typeface="Barlow"/>
                <a:ea typeface="Barlow"/>
                <a:cs typeface="Barlow"/>
                <a:sym typeface="Barlow"/>
              </a:rPr>
              <a:t>Python Requests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585703" y="3573466"/>
            <a:ext cx="2225507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Camelot :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958255" y="3971648"/>
            <a:ext cx="5483804" cy="759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Extracts structured tables (like Annexe 13) from native PDFs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585703" y="4745558"/>
            <a:ext cx="4150743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OpenPyXL / XlsxWriter :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5355109" y="6757145"/>
            <a:ext cx="6964776" cy="1887769"/>
            <a:chOff x="0" y="0"/>
            <a:chExt cx="2045452" cy="55441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045452" cy="554410"/>
            </a:xfrm>
            <a:custGeom>
              <a:avLst/>
              <a:gdLst/>
              <a:ahLst/>
              <a:cxnLst/>
              <a:rect l="l" t="t" r="r" b="b"/>
              <a:pathLst>
                <a:path w="2045452" h="554410">
                  <a:moveTo>
                    <a:pt x="41129" y="0"/>
                  </a:moveTo>
                  <a:lnTo>
                    <a:pt x="2004323" y="0"/>
                  </a:lnTo>
                  <a:cubicBezTo>
                    <a:pt x="2027038" y="0"/>
                    <a:pt x="2045452" y="18414"/>
                    <a:pt x="2045452" y="41129"/>
                  </a:cubicBezTo>
                  <a:lnTo>
                    <a:pt x="2045452" y="513281"/>
                  </a:lnTo>
                  <a:cubicBezTo>
                    <a:pt x="2045452" y="535996"/>
                    <a:pt x="2027038" y="554410"/>
                    <a:pt x="2004323" y="554410"/>
                  </a:cubicBezTo>
                  <a:lnTo>
                    <a:pt x="41129" y="554410"/>
                  </a:lnTo>
                  <a:cubicBezTo>
                    <a:pt x="30221" y="554410"/>
                    <a:pt x="19759" y="550077"/>
                    <a:pt x="12046" y="542364"/>
                  </a:cubicBezTo>
                  <a:cubicBezTo>
                    <a:pt x="4333" y="534651"/>
                    <a:pt x="0" y="524189"/>
                    <a:pt x="0" y="513281"/>
                  </a:cubicBezTo>
                  <a:lnTo>
                    <a:pt x="0" y="41129"/>
                  </a:lnTo>
                  <a:cubicBezTo>
                    <a:pt x="0" y="18414"/>
                    <a:pt x="18414" y="0"/>
                    <a:pt x="41129" y="0"/>
                  </a:cubicBezTo>
                  <a:close/>
                </a:path>
              </a:pathLst>
            </a:custGeom>
            <a:solidFill>
              <a:srgbClr val="B8B955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47625"/>
              <a:ext cx="2045452" cy="6020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46" name="TextBox 46"/>
          <p:cNvSpPr txBox="1"/>
          <p:nvPr/>
        </p:nvSpPr>
        <p:spPr>
          <a:xfrm>
            <a:off x="11016360" y="5143741"/>
            <a:ext cx="3778191" cy="376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For Excel output formatting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5633481" y="6802739"/>
            <a:ext cx="2225507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MySQL  :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5798507" y="7240884"/>
            <a:ext cx="5899950" cy="376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 Stores downloaded and processed documents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5633481" y="7722828"/>
            <a:ext cx="2909619" cy="44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996" lvl="1" indent="-283998" algn="ctr">
              <a:lnSpc>
                <a:spcPts val="3683"/>
              </a:lnSpc>
              <a:buFont typeface="Arial"/>
              <a:buChar char="•"/>
            </a:pPr>
            <a:r>
              <a:rPr lang="en-US" sz="263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SQLAlchemy  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5761773" y="8098567"/>
            <a:ext cx="6490768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170" dirty="0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Manages interactions between Python and MySQL</a:t>
            </a:r>
          </a:p>
        </p:txBody>
      </p:sp>
      <p:sp>
        <p:nvSpPr>
          <p:cNvPr id="51" name="Freeform 51"/>
          <p:cNvSpPr/>
          <p:nvPr/>
        </p:nvSpPr>
        <p:spPr>
          <a:xfrm>
            <a:off x="2264683" y="9168789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4" y="0"/>
                </a:lnTo>
                <a:lnTo>
                  <a:pt x="13563444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52" name="TextBox 52"/>
          <p:cNvSpPr txBox="1"/>
          <p:nvPr/>
        </p:nvSpPr>
        <p:spPr>
          <a:xfrm>
            <a:off x="2520462" y="9183705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Behind the Automation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Languages &amp; tools orchestrating automatic data flow-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3141384" y="2734587"/>
            <a:ext cx="11304046" cy="4817825"/>
          </a:xfrm>
          <a:custGeom>
            <a:avLst/>
            <a:gdLst/>
            <a:ahLst/>
            <a:cxnLst/>
            <a:rect l="l" t="t" r="r" b="b"/>
            <a:pathLst>
              <a:path w="11304046" h="4817825">
                <a:moveTo>
                  <a:pt x="0" y="0"/>
                </a:moveTo>
                <a:lnTo>
                  <a:pt x="11304046" y="0"/>
                </a:lnTo>
                <a:lnTo>
                  <a:pt x="11304046" y="4817826"/>
                </a:lnTo>
                <a:lnTo>
                  <a:pt x="0" y="48178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8123787" y="4591417"/>
            <a:ext cx="915600" cy="1042144"/>
          </a:xfrm>
          <a:custGeom>
            <a:avLst/>
            <a:gdLst/>
            <a:ahLst/>
            <a:cxnLst/>
            <a:rect l="l" t="t" r="r" b="b"/>
            <a:pathLst>
              <a:path w="915600" h="1042144">
                <a:moveTo>
                  <a:pt x="0" y="0"/>
                </a:moveTo>
                <a:lnTo>
                  <a:pt x="915600" y="0"/>
                </a:lnTo>
                <a:lnTo>
                  <a:pt x="915600" y="1042143"/>
                </a:lnTo>
                <a:lnTo>
                  <a:pt x="0" y="10421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4430248" y="4152042"/>
            <a:ext cx="851321" cy="859132"/>
          </a:xfrm>
          <a:custGeom>
            <a:avLst/>
            <a:gdLst/>
            <a:ahLst/>
            <a:cxnLst/>
            <a:rect l="l" t="t" r="r" b="b"/>
            <a:pathLst>
              <a:path w="851321" h="859132">
                <a:moveTo>
                  <a:pt x="0" y="0"/>
                </a:moveTo>
                <a:lnTo>
                  <a:pt x="851321" y="0"/>
                </a:lnTo>
                <a:lnTo>
                  <a:pt x="851321" y="859132"/>
                </a:lnTo>
                <a:lnTo>
                  <a:pt x="0" y="8591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1760701" y="4298731"/>
            <a:ext cx="834017" cy="844769"/>
          </a:xfrm>
          <a:custGeom>
            <a:avLst/>
            <a:gdLst/>
            <a:ahLst/>
            <a:cxnLst/>
            <a:rect l="l" t="t" r="r" b="b"/>
            <a:pathLst>
              <a:path w="834017" h="844769">
                <a:moveTo>
                  <a:pt x="0" y="0"/>
                </a:moveTo>
                <a:lnTo>
                  <a:pt x="834018" y="0"/>
                </a:lnTo>
                <a:lnTo>
                  <a:pt x="834018" y="844769"/>
                </a:lnTo>
                <a:lnTo>
                  <a:pt x="0" y="844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8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64228" y="1030134"/>
            <a:ext cx="93859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25" name="Freeform 25"/>
          <p:cNvSpPr/>
          <p:nvPr/>
        </p:nvSpPr>
        <p:spPr>
          <a:xfrm>
            <a:off x="2011685" y="8460098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3" y="0"/>
                </a:lnTo>
                <a:lnTo>
                  <a:pt x="13563443" y="591859"/>
                </a:lnTo>
                <a:lnTo>
                  <a:pt x="0" y="5918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26" name="TextBox 26"/>
          <p:cNvSpPr txBox="1"/>
          <p:nvPr/>
        </p:nvSpPr>
        <p:spPr>
          <a:xfrm>
            <a:off x="2199636" y="8473389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The Automation Journey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Step-by-step execution of the data extraction phase-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41384" y="2825076"/>
            <a:ext cx="3439567" cy="1126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 1. Targeted PDF Retrieval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327990" y="5313851"/>
            <a:ext cx="3365812" cy="201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Scraping of financial reports from the CMF website using Selenium.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693802" y="2825076"/>
            <a:ext cx="3937691" cy="1698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FEFEFE"/>
                </a:solidFill>
                <a:latin typeface="Barlow Bold"/>
                <a:ea typeface="Barlow Bold"/>
                <a:cs typeface="Barlow Bold"/>
                <a:sym typeface="Barlow Bold"/>
              </a:rPr>
              <a:t>2. Database Initialization &amp; Management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898681" y="5566885"/>
            <a:ext cx="3365812" cy="1511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Automated creation and structuring of the database.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507739" y="2866219"/>
            <a:ext cx="3339942" cy="1127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3. Metadata Logging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07739" y="5313851"/>
            <a:ext cx="3365812" cy="201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Systematic recording of metadata (company name, year, ...).</a:t>
            </a:r>
          </a:p>
        </p:txBody>
      </p:sp>
      <p:sp>
        <p:nvSpPr>
          <p:cNvPr id="33" name="AutoShape 33"/>
          <p:cNvSpPr/>
          <p:nvPr/>
        </p:nvSpPr>
        <p:spPr>
          <a:xfrm flipV="1">
            <a:off x="14445431" y="5143500"/>
            <a:ext cx="3842570" cy="0"/>
          </a:xfrm>
          <a:prstGeom prst="line">
            <a:avLst/>
          </a:prstGeom>
          <a:ln w="38100" cap="flat">
            <a:solidFill>
              <a:srgbClr val="DEE071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5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687" y="297380"/>
            <a:ext cx="6726995" cy="73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6"/>
              </a:lnSpc>
            </a:pPr>
            <a:r>
              <a:rPr lang="en-US" sz="4254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Project Workflow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55909" y="1226548"/>
            <a:ext cx="309974" cy="353507"/>
            <a:chOff x="0" y="0"/>
            <a:chExt cx="64261" cy="732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54384" y="1226548"/>
            <a:ext cx="309974" cy="353507"/>
            <a:chOff x="0" y="0"/>
            <a:chExt cx="64261" cy="732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852860" y="1226548"/>
            <a:ext cx="309974" cy="353507"/>
            <a:chOff x="0" y="0"/>
            <a:chExt cx="64261" cy="732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261" cy="73286"/>
            </a:xfrm>
            <a:custGeom>
              <a:avLst/>
              <a:gdLst/>
              <a:ahLst/>
              <a:cxnLst/>
              <a:rect l="l" t="t" r="r" b="b"/>
              <a:pathLst>
                <a:path w="64261" h="73286">
                  <a:moveTo>
                    <a:pt x="0" y="0"/>
                  </a:moveTo>
                  <a:lnTo>
                    <a:pt x="64261" y="0"/>
                  </a:lnTo>
                  <a:lnTo>
                    <a:pt x="64261" y="73286"/>
                  </a:lnTo>
                  <a:lnTo>
                    <a:pt x="0" y="73286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4261" cy="120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63186" y="-176753"/>
            <a:ext cx="1399232" cy="1340018"/>
            <a:chOff x="0" y="0"/>
            <a:chExt cx="290076" cy="2778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EDD92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27262" y="9051957"/>
            <a:ext cx="1399232" cy="1340018"/>
            <a:chOff x="0" y="0"/>
            <a:chExt cx="290076" cy="27780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0076" cy="277801"/>
            </a:xfrm>
            <a:custGeom>
              <a:avLst/>
              <a:gdLst/>
              <a:ahLst/>
              <a:cxnLst/>
              <a:rect l="l" t="t" r="r" b="b"/>
              <a:pathLst>
                <a:path w="290076" h="277801">
                  <a:moveTo>
                    <a:pt x="0" y="0"/>
                  </a:moveTo>
                  <a:lnTo>
                    <a:pt x="290076" y="0"/>
                  </a:lnTo>
                  <a:lnTo>
                    <a:pt x="290076" y="277801"/>
                  </a:lnTo>
                  <a:lnTo>
                    <a:pt x="0" y="277801"/>
                  </a:lnTo>
                  <a:close/>
                </a:path>
              </a:pathLst>
            </a:custGeom>
            <a:solidFill>
              <a:srgbClr val="FDE603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90076" cy="325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3141384" y="2734587"/>
            <a:ext cx="11304046" cy="4817825"/>
          </a:xfrm>
          <a:custGeom>
            <a:avLst/>
            <a:gdLst/>
            <a:ahLst/>
            <a:cxnLst/>
            <a:rect l="l" t="t" r="r" b="b"/>
            <a:pathLst>
              <a:path w="11304046" h="4817825">
                <a:moveTo>
                  <a:pt x="0" y="0"/>
                </a:moveTo>
                <a:lnTo>
                  <a:pt x="11304046" y="0"/>
                </a:lnTo>
                <a:lnTo>
                  <a:pt x="11304046" y="4817826"/>
                </a:lnTo>
                <a:lnTo>
                  <a:pt x="0" y="48178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7970861" y="3812017"/>
            <a:ext cx="1221452" cy="1390268"/>
          </a:xfrm>
          <a:custGeom>
            <a:avLst/>
            <a:gdLst/>
            <a:ahLst/>
            <a:cxnLst/>
            <a:rect l="l" t="t" r="r" b="b"/>
            <a:pathLst>
              <a:path w="1221452" h="1390268">
                <a:moveTo>
                  <a:pt x="0" y="0"/>
                </a:moveTo>
                <a:lnTo>
                  <a:pt x="1221453" y="0"/>
                </a:lnTo>
                <a:lnTo>
                  <a:pt x="1221453" y="1390268"/>
                </a:lnTo>
                <a:lnTo>
                  <a:pt x="0" y="13902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20"/>
          <p:cNvSpPr/>
          <p:nvPr/>
        </p:nvSpPr>
        <p:spPr>
          <a:xfrm>
            <a:off x="-10779" y="5162550"/>
            <a:ext cx="3338769" cy="0"/>
          </a:xfrm>
          <a:prstGeom prst="line">
            <a:avLst/>
          </a:prstGeom>
          <a:ln w="3810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21" name="Freeform 21"/>
          <p:cNvSpPr/>
          <p:nvPr/>
        </p:nvSpPr>
        <p:spPr>
          <a:xfrm>
            <a:off x="4162834" y="4018460"/>
            <a:ext cx="1706228" cy="1405311"/>
          </a:xfrm>
          <a:custGeom>
            <a:avLst/>
            <a:gdLst/>
            <a:ahLst/>
            <a:cxnLst/>
            <a:rect l="l" t="t" r="r" b="b"/>
            <a:pathLst>
              <a:path w="1706228" h="1405311">
                <a:moveTo>
                  <a:pt x="0" y="0"/>
                </a:moveTo>
                <a:lnTo>
                  <a:pt x="1706227" y="0"/>
                </a:lnTo>
                <a:lnTo>
                  <a:pt x="1706227" y="1405311"/>
                </a:lnTo>
                <a:lnTo>
                  <a:pt x="0" y="14053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1441286" y="3560152"/>
            <a:ext cx="1472848" cy="1820374"/>
          </a:xfrm>
          <a:custGeom>
            <a:avLst/>
            <a:gdLst/>
            <a:ahLst/>
            <a:cxnLst/>
            <a:rect l="l" t="t" r="r" b="b"/>
            <a:pathLst>
              <a:path w="1472848" h="1820374">
                <a:moveTo>
                  <a:pt x="0" y="0"/>
                </a:moveTo>
                <a:lnTo>
                  <a:pt x="1472848" y="0"/>
                </a:lnTo>
                <a:lnTo>
                  <a:pt x="1472848" y="1820374"/>
                </a:lnTo>
                <a:lnTo>
                  <a:pt x="0" y="182037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3564928" y="2496162"/>
            <a:ext cx="5484128" cy="5294677"/>
          </a:xfrm>
          <a:custGeom>
            <a:avLst/>
            <a:gdLst/>
            <a:ahLst/>
            <a:cxnLst/>
            <a:rect l="l" t="t" r="r" b="b"/>
            <a:pathLst>
              <a:path w="5484128" h="5294677">
                <a:moveTo>
                  <a:pt x="0" y="0"/>
                </a:moveTo>
                <a:lnTo>
                  <a:pt x="5484129" y="0"/>
                </a:lnTo>
                <a:lnTo>
                  <a:pt x="5484129" y="5294676"/>
                </a:lnTo>
                <a:lnTo>
                  <a:pt x="0" y="52946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2011685" y="8475979"/>
            <a:ext cx="13563443" cy="591859"/>
          </a:xfrm>
          <a:custGeom>
            <a:avLst/>
            <a:gdLst/>
            <a:ahLst/>
            <a:cxnLst/>
            <a:rect l="l" t="t" r="r" b="b"/>
            <a:pathLst>
              <a:path w="13563443" h="591859">
                <a:moveTo>
                  <a:pt x="0" y="0"/>
                </a:moveTo>
                <a:lnTo>
                  <a:pt x="13563443" y="0"/>
                </a:lnTo>
                <a:lnTo>
                  <a:pt x="13563443" y="591860"/>
                </a:lnTo>
                <a:lnTo>
                  <a:pt x="0" y="59186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  <a:ln w="38100" cap="rnd">
            <a:solidFill>
              <a:srgbClr val="EDD92E"/>
            </a:solidFill>
            <a:prstDash val="solid"/>
            <a:round/>
          </a:ln>
        </p:spPr>
      </p:sp>
      <p:sp>
        <p:nvSpPr>
          <p:cNvPr id="25" name="TextBox 25"/>
          <p:cNvSpPr txBox="1"/>
          <p:nvPr/>
        </p:nvSpPr>
        <p:spPr>
          <a:xfrm>
            <a:off x="436430" y="9533026"/>
            <a:ext cx="786133" cy="339391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Page 9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64228" y="1030134"/>
            <a:ext cx="93859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Automated Data Processing &amp; Extraction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165882" y="1030134"/>
            <a:ext cx="2652052" cy="670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2"/>
              </a:lnSpc>
            </a:pPr>
            <a:r>
              <a:rPr lang="en-US" sz="3901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Phase 1 :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320102" y="8461407"/>
            <a:ext cx="12946609" cy="49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8"/>
              </a:lnSpc>
            </a:pP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870" b="1">
                <a:solidFill>
                  <a:srgbClr val="FDE603"/>
                </a:solidFill>
                <a:latin typeface="Barlow Bold"/>
                <a:ea typeface="Barlow Bold"/>
                <a:cs typeface="Barlow Bold"/>
                <a:sym typeface="Barlow Bold"/>
              </a:rPr>
              <a:t>The Automation Journey :</a:t>
            </a:r>
            <a:r>
              <a:rPr lang="en-US" sz="287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Step-by-step execution of the data extraction phase-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327990" y="2825076"/>
            <a:ext cx="3252961" cy="1126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4. Annex 13 Detection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327990" y="5313851"/>
            <a:ext cx="3365812" cy="2523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Scanning the PDF to locate the financial table "Annex 13".</a:t>
            </a:r>
          </a:p>
          <a:p>
            <a:pPr algn="ctr">
              <a:lnSpc>
                <a:spcPts val="4027"/>
              </a:lnSpc>
            </a:pPr>
            <a:endParaRPr lang="en-US" sz="2876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4027"/>
              </a:lnSpc>
            </a:pPr>
            <a:endParaRPr lang="en-US" sz="2876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6580951" y="2825076"/>
            <a:ext cx="3937691" cy="55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FEFEFE"/>
                </a:solidFill>
                <a:latin typeface="Barlow Bold"/>
                <a:ea typeface="Barlow Bold"/>
                <a:cs typeface="Barlow Bold"/>
                <a:sym typeface="Barlow Bold"/>
              </a:rPr>
              <a:t>5. Table Extraction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898681" y="5357096"/>
            <a:ext cx="3365812" cy="1511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FEFEFE"/>
                </a:solidFill>
                <a:latin typeface="Barlow"/>
                <a:ea typeface="Barlow"/>
                <a:cs typeface="Barlow"/>
                <a:sym typeface="Barlow"/>
              </a:rPr>
              <a:t>Extracting the detected table from the PDF.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507739" y="2866219"/>
            <a:ext cx="3339942" cy="55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7"/>
              </a:lnSpc>
            </a:pPr>
            <a:r>
              <a:rPr lang="en-US" sz="3248" b="1">
                <a:solidFill>
                  <a:srgbClr val="40454E"/>
                </a:solidFill>
                <a:latin typeface="Barlow Bold"/>
                <a:ea typeface="Barlow Bold"/>
                <a:cs typeface="Barlow Bold"/>
                <a:sym typeface="Barlow Bold"/>
              </a:rPr>
              <a:t>6.  Excel Export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07739" y="5313851"/>
            <a:ext cx="3365812" cy="2523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</a:pPr>
            <a:r>
              <a:rPr lang="en-US" sz="2876">
                <a:solidFill>
                  <a:srgbClr val="40454E"/>
                </a:solidFill>
                <a:latin typeface="Barlow"/>
                <a:ea typeface="Barlow"/>
                <a:cs typeface="Barlow"/>
                <a:sym typeface="Barlow"/>
              </a:rPr>
              <a:t>Converting the extracted table into a structured Excel file.</a:t>
            </a:r>
          </a:p>
          <a:p>
            <a:pPr algn="ctr">
              <a:lnSpc>
                <a:spcPts val="4027"/>
              </a:lnSpc>
            </a:pPr>
            <a:endParaRPr lang="en-US" sz="2876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lnSpc>
                <a:spcPts val="4027"/>
              </a:lnSpc>
            </a:pPr>
            <a:endParaRPr lang="en-US" sz="2876">
              <a:solidFill>
                <a:srgbClr val="40454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4697106" y="4572488"/>
            <a:ext cx="3097792" cy="1183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8"/>
              </a:lnSpc>
            </a:pPr>
            <a:r>
              <a:rPr lang="en-US" sz="3391" b="1">
                <a:solidFill>
                  <a:srgbClr val="F9FDFE"/>
                </a:solidFill>
                <a:latin typeface="Barlow Bold"/>
                <a:ea typeface="Barlow Bold"/>
                <a:cs typeface="Barlow Bold"/>
                <a:sym typeface="Barlow Bold"/>
              </a:rPr>
              <a:t>Output ready for Phase 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CONTEXTUAL_SHAPES_AGENDA_DESIGNER" val="{&quot;Divider1&quot;:{&quot;Titl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360.0,&quot;Top&quot;:324.0,&quot;Rotation&quot;:-1.0,&quot;CanManageSize&quot;:true,&quot;Width&quot;:1060.0,&quot;Height&quot;:162.0,&quot;TextFrame2AutoSize&quot;:1,&quot;TextFrame2TextRangeFontName&quot;:&quot;&quot;,&quot;TextFrameMarginTop&quot;:0.0,&quot;TextFrameMarginLeft&quot;:0.0,&quot;TextFrameMarginRight&quot;:0.0,&quot;TextFrameMarginBottom&quot;:0.0,&quot;TextFrameWordWrap&quot;:-1,&quot;TextFrameTextRangeFontSize&quot;:30.0,&quot;TextFrameTextRangeFontColorHexa&quot;:&quot;#000000&quot;,&quot;TextFrameTextRangeFontBold&quot;:0,&quot;TextFrameTextRangeFontItalic&quot;:0,&quot;TextFrameTextRangeFontUnderline&quot;:0,&quot;TextFrameVerticalAnchor&quot;:1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true},&quot;Number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172.8,&quot;Top&quot;:324.0,&quot;Rotation&quot;:-1.0,&quot;CanManageSize&quot;:true,&quot;Width&quot;:121.5,&quot;Height&quot;:121.5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30.0,&quot;TextFrameTextRangeFontColorHexa&quot;:&quot;#FFFFFF&quot;,&quot;TextFrameTextRangeFontBold&quot;:0,&quot;TextFrameTextRangeFontItalic&quot;:0,&quot;TextFrameTextRangeFontUnderline&quot;:0,&quot;TextFrameVerticalAnchor&quot;:3,&quot;TextFrameHorizontalAnchor&quot;:2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true},&quot;Lin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360.0,&quot;Top&quot;:493.0,&quot;Rotation&quot;:-1.0,&quot;CanManageSize&quot;:true,&quot;Width&quot;:1060.0,&quot;Height&quot;:0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0.0,&quot;LineVisible&quot;:-1,&quot;LineForeColorHexa&quot;:&quot;#4F81BD&quot;,&quot;LineWeight&quot;:0.0,&quot;LineDashStyle&quot;:1,&quot;LineEndArrowheadStyle&quot;:1,&quot;LineBeginArrowheadStyle&quot;:1,&quot;ShouldSendToBack&quot;:false,&quot;NeedsApplyToAll&quot;:false}},&quot;TableOfContent1&quot;:{&quot;MarginLeft&quot;:115.2,&quot;MarginRight&quot;:115.199951,&quot;MarginTop&quot;:129.6,&quot;MarginBottom&quot;:32.4000244,&quot;ShouldVerticalCenter&quot;:true,&quot;Titl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115.2,&quot;Top&quot;:81.0,&quot;Rotation&quot;:0.0,&quot;CanManageSize&quot;:true,&quot;Width&quot;:1152.0,&quot;Height&quot;:30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32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true},&quot;SectionTitle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FFFFFF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},&quot;Back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0,&quot;LineForeColorHexa&quot;:null,&quot;LineWeight&quot;:0.0,&quot;LineDashStyle&quot;:1,&quot;LineEndArrowheadStyle&quot;:1,&quot;LineBeginArrowheadStyle&quot;:1,&quot;ShouldSendToBack&quot;:true,&quot;NeedsApplyToAll&quot;:false},&quot;Inactive&quot;:{&quot;AutoShapeType&quot;:1,&quot;CalloutType&quot;:1,&quot;CalloutAngle&quot;:2,&quot;CalloutGap&quot;:-3.40282347E+38,&quot;Visible&quot;:0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null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null,&quot;FillTransparency&quot;:0.0,&quot;LineVisible&quot;:-1,&quot;LineForeColorHexa&quot;:null,&quot;LineWeight&quot;:0.0,&quot;LineDashStyle&quot;:1,&quot;LineEndArrowheadStyle&quot;:1,&quot;LineBeginArrowheadStyle&quot;:1,&quot;ShouldSendToBack&quot;:true,&quot;NeedsApplyToAll&quot;:false},&quot;CoverPage&quot;:{&quot;AutoShapeType&quot;:1,&quot;CalloutType&quot;:1,&quot;CalloutAngle&quot;:2,&quot;CalloutGap&quot;:-3.40282347E+38,&quot;Visible&quot;:0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null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null,&quot;FillTransparency&quot;:0.0,&quot;LineVisible&quot;:-1,&quot;LineForeColorHexa&quot;:null,&quot;LineWeight&quot;:0.0,&quot;LineDashStyle&quot;:1,&quot;LineEndArrowheadStyle&quot;:1,&quot;LineBeginArrowheadStyle&quot;:1,&quot;ShouldSendToBack&quot;:true,&quot;NeedsApplyToAll&quot;:false}},&quot;Number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D9D9D9&quot;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},&quot;SlideIndex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0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}},&quot;TableOfContent3&quot;:{&quot;MarginLeft&quot;:115.2,&quot;MarginRight&quot;:115.2,&quot;MarginTop&quot;:129.6,&quot;MarginBottom&quot;:32.4,&quot;ShouldVerticalCenter&quot;:true,&quot;Titl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115.2,&quot;Top&quot;:81.0,&quot;Rotation&quot;:0.0,&quot;CanManageSize&quot;:true,&quot;Width&quot;:1152.0,&quot;Height&quot;:30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32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true},&quot;SectionTitle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},&quot;Number&quot;:{&quot;Active&quot;:{&quot;AutoShapeType&quot;:9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,&quot;Inactive&quot;:{&quot;AutoShapeType&quot;:9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4F81BD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FFFFFF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,&quot;CoverPage&quot;:{&quot;AutoShapeType&quot;:9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},&quot;SlideIndex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},&quot;Lin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0.0,&quot;LineVisible&quot;:-1,&quot;LineForeColorHexa&quot;:&quot;#4F81BD&quot;,&quot;LineWeight&quot;:2.0,&quot;LineDashStyle&quot;:1,&quot;LineEndArrowheadStyle&quot;:1,&quot;LineBeginArrowheadStyle&quot;:1,&quot;ShouldSendToBack&quot;:true,&quot;NeedsApplyToAll&quot;:false}},&quot;TableOfContent4&quot;:{&quot;MarginLeft&quot;:115.2,&quot;MarginRight&quot;:115.2,&quot;MarginTop&quot;:129.6,&quot;MarginBottom&quot;:32.4,&quot;ShouldVerticalCenter&quot;:true,&quot;Titl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true,&quot;Left&quot;:115.2,&quot;Top&quot;:81.0,&quot;Rotation&quot;:0.0,&quot;CanManageSize&quot;:true,&quot;Width&quot;:1152.0,&quot;Height&quot;:30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32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true},&quot;SectionTitle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7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1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},&quot;Number&quot;:{&quot;Active&quot;:{&quot;AutoShapeType&quot;:9,&quot;CalloutType&quot;:1,&quot;CalloutAngle&quot;:2,&quot;CalloutGap&quot;:-3.40282347E+38,&quot;Visible&quot;:-1,&quot;LockAspectRatio&quot;:-1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,&quot;Inactive&quot;:{&quot;AutoShapeType&quot;:9,&quot;CalloutType&quot;:1,&quot;CalloutAngle&quot;:2,&quot;CalloutGap&quot;:-3.40282347E+38,&quot;Visible&quot;:-1,&quot;LockAspectRatio&quot;:-1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4F81BD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FFFFFF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,&quot;CoverPage&quot;:{&quot;AutoShapeType&quot;:9,&quot;CalloutType&quot;:1,&quot;CalloutAngle&quot;:2,&quot;CalloutGap&quot;:-3.40282347E+38,&quot;Visible&quot;:-1,&quot;LockAspectRatio&quot;:-1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FFFFFF&quot;,&quot;TextFrameTextRangeFontBold&quot;:-1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&quot;#4F81BD&quot;,&quot;FillTransparency&quot;:0.0,&quot;LineVisible&quot;:-1,&quot;LineForeColorHexa&quot;:&quot;#4F81BD&quot;,&quot;LineWeight&quot;:2.0,&quot;LineDashStyle&quot;:1,&quot;LineEndArrowheadStyle&quot;:1,&quot;LineBeginArrowheadStyle&quot;:1,&quot;ShouldSendToBack&quot;:false,&quot;NeedsApplyToAll&quot;:false}},&quot;SlideIndex&quot;:{&quot;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Inactiv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0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1.0,&quot;LineVisible&quot;:0,&quot;LineForeColorHexa&quot;:null,&quot;LineWeight&quot;:0.0,&quot;LineDashStyle&quot;:1,&quot;LineEndArrowheadStyle&quot;:1,&quot;LineBeginArrowheadStyle&quot;:1,&quot;ShouldSendToBack&quot;:false,&quot;NeedsApplyToAll&quot;:false}},&quot;Arc&quot;:{&quot;AutoShapeType&quot;:25,&quot;CalloutType&quot;:1,&quot;CalloutAngle&quot;:2,&quot;CalloutGap&quot;:-3.40282347E+38,&quot;Visible&quot;:-1,&quot;LockAspectRatio&quot;:0,&quot;CanUpdateAdjustments&quot;:fals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&quot;#000000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0,&quot;FillForeColorHexa&quot;:null,&quot;FillTransparency&quot;:0.0,&quot;LineVisible&quot;:-1,&quot;LineForeColorHexa&quot;:&quot;#4F81BD&quot;,&quot;LineWeight&quot;:2.0,&quot;LineDashStyle&quot;:1,&quot;LineEndArrowheadStyle&quot;:1,&quot;LineBeginArrowheadStyle&quot;:1,&quot;ShouldSendToBack&quot;:true,&quot;NeedsApplyToAll&quot;:false}},&quot;Breadcrumb&quot;:{&quot;ShapeDesign&quot;:{&quot;Active&quot;:{&quot;AutoShapeType&quot;:5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0.0,&quot;Top&quot;:0.0,&quot;Rotation&quot;:-1.0,&quot;CanManageSize&quot;:true,&quot;Width&quot;:0.0,&quot;Height&quot;:20.0,&quot;TextFrame2AutoSize&quot;:1,&quot;TextFrame2TextRangeFontName&quot;:&quot;&quot;,&quot;TextFrameMarginTop&quot;:0.0,&quot;TextFrameMarginLeft&quot;:20.0,&quot;TextFrameMarginRight&quot;:10.0,&quot;TextFrameMarginBottom&quot;:0.0,&quot;TextFrameWordWrap&quot;:0,&quot;TextFrameTextRangeFontSize&quot;:18.0,&quot;TextFrameTextRangeFontColorHexa&quot;:&quot;#FFFFFF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false,&quot;FillVisible&quot;:-1,&quot;FillForeColorHexa&quot;:&quot;#595959&quot;,&quot;FillTransparency&quot;:0.0,&quot;LineVisible&quot;:-1,&quot;LineForeColorHexa&quot;:&quot;#595959&quot;,&quot;LineWeight&quot;:1.0,&quot;LineDashStyle&quot;:1,&quot;LineEndArrowheadStyle&quot;:1,&quot;LineBeginArrowheadStyle&quot;:1,&quot;ShouldSendToBack&quot;:false,&quot;NeedsApplyToAll&quot;:false},&quot;Inactive&quot;:{&quot;AutoShapeType&quot;:5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0.0,&quot;Top&quot;:0.0,&quot;Rotation&quot;:-1.0,&quot;CanManageSize&quot;:true,&quot;Width&quot;:0.0,&quot;Height&quot;:20.0,&quot;TextFrame2AutoSize&quot;:1,&quot;TextFrame2TextRangeFontName&quot;:&quot;&quot;,&quot;TextFrameMarginTop&quot;:0.0,&quot;TextFrameMarginLeft&quot;:20.0,&quot;TextFrameMarginRight&quot;:10.0,&quot;TextFrameMarginBottom&quot;:0.0,&quot;TextFrameWordWrap&quot;:0,&quot;TextFrameTextRangeFontSize&quot;:18.0,&quot;TextFrameTextRangeFontColorHexa&quot;:&quot;#FFFFFF&quot;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false,&quot;FillVisible&quot;:-1,&quot;FillForeColorHexa&quot;:&quot;#D9D9D9&quot;,&quot;FillTransparency&quot;:0.0,&quot;LineVisible&quot;:-1,&quot;LineForeColorHexa&quot;:&quot;#595959&quot;,&quot;LineWeight&quot;:1.0,&quot;LineDashStyle&quot;:1,&quot;LineEndArrowheadStyle&quot;:1,&quot;LineBeginArrowheadStyle&quot;:1,&quot;ShouldSendToBack&quot;:false,&quot;NeedsApplyToAll&quot;:false},&quot;CoverPage&quot;:{&quot;AutoShapeType&quot;:1,&quot;CalloutType&quot;:1,&quot;CalloutAngle&quot;:2,&quot;CalloutGap&quot;:-3.40282347E+38,&quot;Visible&quot;:-1,&quot;LockAspectRatio&quot;:0,&quot;CanUpdateAdjustments&quot;:true,&quot;Adjustment1&quot;:-1.0,&quot;Adjustment2&quot;:-1.0,&quot;Adjustment3&quot;:-1.0,&quot;Adjustment4&quot;:-1.0,&quot;CanManagePosition&quot;:false,&quot;Left&quot;:-1.0,&quot;Top&quot;:-1.0,&quot;Rotation&quot;:-1.0,&quot;CanManageSize&quot;:false,&quot;Width&quot;:-1.0,&quot;Height&quot;:-1.0,&quot;TextFrame2AutoSize&quot;:0,&quot;TextFrame2TextRangeFontName&quot;:&quot;&quot;,&quot;TextFrameMarginTop&quot;:0.0,&quot;TextFrameMarginLeft&quot;:0.0,&quot;TextFrameMarginRight&quot;:0.0,&quot;TextFrameMarginBottom&quot;:0.0,&quot;TextFrameWordWrap&quot;:-1,&quot;TextFrameTextRangeFontSize&quot;:18.0,&quot;TextFrameTextRangeFontColorHexa&quot;:null,&quot;TextFrameTextRangeFontBold&quot;:0,&quot;TextFrameTextRangeFontItalic&quot;:0,&quot;TextFrameTextRangeFontUnderline&quot;:0,&quot;TextFrameVerticalAnchor&quot;:3,&quot;TextFrameHorizontalAnchor&quot;:1,&quot;TextFrameTextRangeParagraphFormatBulletType&quot;:0,&quot;TextFrameTextRangeParagraphFormatBulletRelativeSize&quot;:-3.40282347E+38,&quot;TextFrameTextRangeParagraphFormatBulletCharacter&quot;:-2147483648,&quot;TextFrameTextRangeParagraphFormatBulletFontName&quot;:&quot;&quot;,&quot;TextFrameTextRangeParagraphFormatLineRuleWithin&quot;:-1,&quot;TextFrameTextRangeParagraphFormatSpaceWithin&quot;:-3.40282347E+38,&quot;TextFrameTextRangeParagraphFormatLineRuleAfter&quot;:0,&quot;TextFrameTextRangeParagraphFormatSpaceAfter&quot;:-3.40282347E+38,&quot;TextFrameTextRangeParagraphFormatLineRuleBefore&quot;:0,&quot;TextFrameTextRangeParagraphFormatSpaceBefore&quot;:-3.40282347E+38,&quot;TextFrameTextRangeParagraphs1ParagraphFormatAlignment&quot;:0,&quot;ZOrderPosition&quot;:-2147483648,&quot;CanChangeZOrderPosition&quot;:true,&quot;FillVisible&quot;:-1,&quot;FillForeColorHexa&quot;:null,&quot;FillTransparency&quot;:0.0,&quot;LineVisible&quot;:-1,&quot;LineForeColorHexa&quot;:null,&quot;LineWeight&quot;:0.0,&quot;LineDashStyle&quot;:1,&quot;LineEndArrowheadStyle&quot;:1,&quot;LineBeginArrowheadStyle&quot;:1,&quot;ShouldSendToBack&quot;:false,&quot;NeedsApplyToAll&quot;:false}},&quot;LeftOffsetAfterFirstShape&quot;:-10.0}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1282</Words>
  <Application>Microsoft Office PowerPoint</Application>
  <PresentationFormat>Personnalisé</PresentationFormat>
  <Paragraphs>227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Arial</vt:lpstr>
      <vt:lpstr>Barlow Bold</vt:lpstr>
      <vt:lpstr>Barlow</vt:lpstr>
      <vt:lpstr>Open Sans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Ajouter un sous-titre</dc:title>
  <cp:lastModifiedBy>HP</cp:lastModifiedBy>
  <cp:revision>4</cp:revision>
  <dcterms:created xsi:type="dcterms:W3CDTF">2006-08-16T00:00:00Z</dcterms:created>
  <dcterms:modified xsi:type="dcterms:W3CDTF">2025-07-31T00:36:45Z</dcterms:modified>
  <dc:identifier>DAGukYyeaFo</dc:identifier>
</cp:coreProperties>
</file>

<file path=docProps/thumbnail.jpeg>
</file>